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media/image10.jpg" ContentType="image/jpg"/>
  <Override PartName="/ppt/media/image11.jpg" ContentType="image/jpg"/>
  <Override PartName="/ppt/media/image12.jpg" ContentType="image/jpg"/>
  <Override PartName="/ppt/media/image13.jpg" ContentType="image/jpg"/>
  <Override PartName="/ppt/media/image14.jpg" ContentType="image/jpg"/>
  <Override PartName="/ppt/media/image15.jpg" ContentType="image/jpg"/>
  <Override PartName="/ppt/media/image16.jpg" ContentType="image/jpg"/>
  <Override PartName="/ppt/media/image17.jpg" ContentType="image/jpg"/>
  <Override PartName="/ppt/media/image18.jpg" ContentType="image/jpg"/>
  <Override PartName="/ppt/media/image7.jpg" ContentType="image/jpg"/>
  <Override PartName="/ppt/media/image8.jpg" ContentType="image/jpg"/>
  <Override PartName="/ppt/media/image9.jpg" ContentType="image/jpg"/>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41"/>
    <p:restoredTop sz="94610"/>
  </p:normalViewPr>
  <p:slideViewPr>
    <p:cSldViewPr snapToGrid="0" snapToObjects="1">
      <p:cViewPr varScale="1">
        <p:scale>
          <a:sx n="127" d="100"/>
          <a:sy n="127" d="100"/>
        </p:scale>
        <p:origin x="6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472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Frame the presentation as a request for verification and mitigation, not as a final engineering finding. Emphasize that residents are asking for a sealed drainage review, updated grading plan, and runoff controls before approval or final inspection.</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it clear that arrows are conceptual. They illustrate why downspout locations and grades must be documented. The site should not divert, concentrate, or block drainage onto neighboring property.</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core legal slide. Keep the threshold caveat clear. The parcel is 1.319 acres, but the regulatory trigger is disturbed acreage, not parcel size alone.</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most important slide for testimony. Read the five requests cleanly and ask the City to place them in the record as conditions or staff requirements.</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can be used as a script at the hearing. The goal is to get staff/applicant to answer in technical terms rather than general assurances.</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 with a clear, reasonable ask. The City has tools to require review and verification; residents want those tools used before the project creates irreversible drainage impacts.</a:t>
            </a:r>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establishes the official case context and sizes from the City notice. Avoid arguing land use merits; keep the focus on drainage and grading conditions attached to any approval.</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maps to show that the building is inside an established residential block. The relevant issue is localized flow: runoff leaving the new roof or driveway can be concentrated even when the total parcel remains large.</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easiest quantitative point: the roof alone can produce more than 1,600 gallons per inch of rainfall. Ask the City to require the applicant to show exactly where this water goes, not merely that the lot is large.</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the difference between an architectural site plan and a drainage plan. Residents need the latter: elevations, slopes, drainage arrows, tie-ins, and discharge points.</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only what the photographs show: disturbed soil, fill, and visible changes in slope. Do not state exact elevations without a survey.</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tape is evidence of a localized difference, not a parcel-wide elevation survey. Ask the City to reconcile the observed fill with approved plans and required as-built certification.</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careful language: apparent flow paths and observed wet areas. Avoid claiming a code violation solely from a photograph.</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the resident question precisely: yes, the City has construction stormwater and inlet/outfall protection requirements, but the formal SWP3/BMP trigger depends on disturbed acreage or a larger common plan. Ask staff to verify the disturbed acreage and inspect the controls.</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6F1E7"/>
        </a:solidFill>
        <a:effectLst/>
      </p:bgPr>
    </p:bg>
    <p:spTree>
      <p:nvGrpSpPr>
        <p:cNvPr id="1" name=""/>
        <p:cNvGrpSpPr/>
        <p:nvPr/>
      </p:nvGrpSpPr>
      <p:grpSpPr>
        <a:xfrm>
          <a:off x="0" y="0"/>
          <a:ext cx="0" cy="0"/>
          <a:chOff x="0" y="0"/>
          <a:chExt cx="0" cy="0"/>
        </a:xfrm>
      </p:grpSpPr>
      <p:sp>
        <p:nvSpPr>
          <p:cNvPr id="2" name="Shape 0"/>
          <p:cNvSpPr/>
          <p:nvPr/>
        </p:nvSpPr>
        <p:spPr>
          <a:xfrm>
            <a:off x="6812280" y="0"/>
            <a:ext cx="5376672" cy="6858000"/>
          </a:xfrm>
          <a:prstGeom prst="rect">
            <a:avLst/>
          </a:prstGeom>
          <a:solidFill>
            <a:srgbClr val="103047"/>
          </a:solidFill>
          <a:ln w="12700">
            <a:solidFill>
              <a:srgbClr val="103047"/>
            </a:solidFill>
            <a:prstDash val="solid"/>
          </a:ln>
        </p:spPr>
        <p:txBody>
          <a:bodyPr/>
          <a:lstStyle/>
          <a:p>
            <a:endParaRPr lang="en-US"/>
          </a:p>
        </p:txBody>
      </p:sp>
      <p:pic>
        <p:nvPicPr>
          <p:cNvPr id="3" name="Image 0" descr="/mnt/data/Overview.png"/>
          <p:cNvPicPr>
            <a:picLocks noChangeAspect="1"/>
          </p:cNvPicPr>
          <p:nvPr/>
        </p:nvPicPr>
        <p:blipFill>
          <a:blip r:embed="rId3"/>
          <a:srcRect l="20021" r="20021"/>
          <a:stretch/>
        </p:blipFill>
        <p:spPr>
          <a:xfrm>
            <a:off x="6995160" y="320040"/>
            <a:ext cx="4663440" cy="6217920"/>
          </a:xfrm>
          <a:prstGeom prst="rect">
            <a:avLst/>
          </a:prstGeom>
        </p:spPr>
      </p:pic>
      <p:sp>
        <p:nvSpPr>
          <p:cNvPr id="4" name="Text 1"/>
          <p:cNvSpPr/>
          <p:nvPr/>
        </p:nvSpPr>
        <p:spPr>
          <a:xfrm>
            <a:off x="548640" y="914400"/>
            <a:ext cx="5943600" cy="640080"/>
          </a:xfrm>
          <a:prstGeom prst="rect">
            <a:avLst/>
          </a:prstGeom>
          <a:noFill/>
          <a:ln/>
        </p:spPr>
        <p:txBody>
          <a:bodyPr wrap="square" lIns="0" tIns="0" rIns="0" bIns="0" rtlCol="0" anchor="ctr"/>
          <a:lstStyle/>
          <a:p>
            <a:pPr marL="0" indent="0">
              <a:buNone/>
            </a:pPr>
            <a:r>
              <a:rPr lang="en-US" sz="3200" b="1" dirty="0">
                <a:solidFill>
                  <a:srgbClr val="103047"/>
                </a:solidFill>
                <a:latin typeface="Aptos Display" pitchFamily="34" charset="0"/>
                <a:ea typeface="Aptos Display" pitchFamily="34" charset="-122"/>
                <a:cs typeface="Aptos Display" pitchFamily="34" charset="-120"/>
              </a:rPr>
              <a:t>Drainage Concerns</a:t>
            </a:r>
            <a:endParaRPr lang="en-US" sz="3200" dirty="0"/>
          </a:p>
        </p:txBody>
      </p:sp>
      <p:sp>
        <p:nvSpPr>
          <p:cNvPr id="5" name="Text 2"/>
          <p:cNvSpPr/>
          <p:nvPr/>
        </p:nvSpPr>
        <p:spPr>
          <a:xfrm>
            <a:off x="566928" y="1783080"/>
            <a:ext cx="5212080" cy="685800"/>
          </a:xfrm>
          <a:prstGeom prst="rect">
            <a:avLst/>
          </a:prstGeom>
          <a:noFill/>
          <a:ln/>
        </p:spPr>
        <p:txBody>
          <a:bodyPr wrap="square" lIns="0" tIns="0" rIns="0" bIns="0" rtlCol="0" anchor="ctr"/>
          <a:lstStyle/>
          <a:p>
            <a:pPr marL="0" indent="0">
              <a:buNone/>
            </a:pPr>
            <a:r>
              <a:rPr lang="en-US" sz="2000" dirty="0">
                <a:solidFill>
                  <a:srgbClr val="111827"/>
                </a:solidFill>
              </a:rPr>
              <a:t>8459 Shady Grove Rd</a:t>
            </a:r>
            <a:endParaRPr lang="en-US" sz="2000" dirty="0"/>
          </a:p>
          <a:p>
            <a:pPr marL="0" indent="0">
              <a:buNone/>
            </a:pPr>
            <a:r>
              <a:rPr lang="en-US" sz="2000" dirty="0">
                <a:solidFill>
                  <a:srgbClr val="111827"/>
                </a:solidFill>
              </a:rPr>
              <a:t>North Richland Hills, TX 76182</a:t>
            </a:r>
            <a:endParaRPr lang="en-US" sz="2000" dirty="0"/>
          </a:p>
        </p:txBody>
      </p:sp>
      <p:sp>
        <p:nvSpPr>
          <p:cNvPr id="6" name="Text 3"/>
          <p:cNvSpPr/>
          <p:nvPr/>
        </p:nvSpPr>
        <p:spPr>
          <a:xfrm>
            <a:off x="585216" y="3063240"/>
            <a:ext cx="5440680" cy="1005840"/>
          </a:xfrm>
          <a:prstGeom prst="rect">
            <a:avLst/>
          </a:prstGeom>
          <a:noFill/>
          <a:ln/>
        </p:spPr>
        <p:txBody>
          <a:bodyPr wrap="square" lIns="0" tIns="0" rIns="0" bIns="0" rtlCol="0" anchor="ctr">
            <a:normAutofit/>
          </a:bodyPr>
          <a:lstStyle/>
          <a:p>
            <a:pPr marL="0" indent="0">
              <a:buNone/>
            </a:pPr>
            <a:r>
              <a:rPr lang="en-US" sz="1800" dirty="0">
                <a:solidFill>
                  <a:srgbClr val="545B62"/>
                </a:solidFill>
              </a:rPr>
              <a:t>A resident-focused review of potential stormwater impacts from added roof area, hard surface, and changed grading.</a:t>
            </a:r>
            <a:endParaRPr lang="en-US" sz="1800" dirty="0"/>
          </a:p>
        </p:txBody>
      </p:sp>
      <p:sp>
        <p:nvSpPr>
          <p:cNvPr id="7" name="Shape 4"/>
          <p:cNvSpPr/>
          <p:nvPr/>
        </p:nvSpPr>
        <p:spPr>
          <a:xfrm>
            <a:off x="585216" y="4800600"/>
            <a:ext cx="5074920" cy="310896"/>
          </a:xfrm>
          <a:prstGeom prst="roundRect">
            <a:avLst>
              <a:gd name="adj" fmla="val 23529"/>
            </a:avLst>
          </a:prstGeom>
          <a:solidFill>
            <a:srgbClr val="D96C2C"/>
          </a:solidFill>
          <a:ln w="12700">
            <a:solidFill>
              <a:srgbClr val="D96C2C">
                <a:alpha val="0"/>
              </a:srgbClr>
            </a:solidFill>
            <a:prstDash val="solid"/>
          </a:ln>
        </p:spPr>
        <p:txBody>
          <a:bodyPr/>
          <a:lstStyle/>
          <a:p>
            <a:endParaRPr lang="en-US"/>
          </a:p>
        </p:txBody>
      </p:sp>
      <p:sp>
        <p:nvSpPr>
          <p:cNvPr id="8" name="Text 5"/>
          <p:cNvSpPr/>
          <p:nvPr/>
        </p:nvSpPr>
        <p:spPr>
          <a:xfrm>
            <a:off x="658368" y="4869180"/>
            <a:ext cx="4928616" cy="146304"/>
          </a:xfrm>
          <a:prstGeom prst="rect">
            <a:avLst/>
          </a:prstGeom>
          <a:noFill/>
          <a:ln/>
        </p:spPr>
        <p:txBody>
          <a:bodyPr wrap="square" lIns="0" tIns="0" rIns="0" bIns="0" rtlCol="0" anchor="ctr"/>
          <a:lstStyle/>
          <a:p>
            <a:pPr marL="0" indent="0" algn="ctr">
              <a:buNone/>
            </a:pPr>
            <a:r>
              <a:rPr lang="en-US" sz="850" b="1" dirty="0">
                <a:solidFill>
                  <a:srgbClr val="FFFFFF"/>
                </a:solidFill>
              </a:rPr>
              <a:t>Request: engineered drainage review before final approval</a:t>
            </a:r>
            <a:endParaRPr lang="en-US" sz="850" dirty="0"/>
          </a:p>
        </p:txBody>
      </p:sp>
      <p:sp>
        <p:nvSpPr>
          <p:cNvPr id="9" name="Text 6"/>
          <p:cNvSpPr/>
          <p:nvPr/>
        </p:nvSpPr>
        <p:spPr>
          <a:xfrm>
            <a:off x="585216" y="5897880"/>
            <a:ext cx="5394960" cy="228600"/>
          </a:xfrm>
          <a:prstGeom prst="rect">
            <a:avLst/>
          </a:prstGeom>
          <a:noFill/>
          <a:ln/>
        </p:spPr>
        <p:txBody>
          <a:bodyPr wrap="square" lIns="0" tIns="0" rIns="0" bIns="0" rtlCol="0" anchor="ctr"/>
          <a:lstStyle/>
          <a:p>
            <a:pPr marL="0" indent="0">
              <a:buNone/>
            </a:pPr>
            <a:r>
              <a:rPr lang="en-US" sz="1050" dirty="0">
                <a:solidFill>
                  <a:srgbClr val="545B62"/>
                </a:solidFill>
              </a:rPr>
              <a:t>Prepared for City staff, Planning &amp; Zoning, City Council, and affected residents</a:t>
            </a:r>
            <a:endParaRPr lang="en-US" sz="1050" dirty="0"/>
          </a:p>
        </p:txBody>
      </p:sp>
      <p:sp>
        <p:nvSpPr>
          <p:cNvPr id="11" name="Text 7"/>
          <p:cNvSpPr/>
          <p:nvPr/>
        </p:nvSpPr>
        <p:spPr>
          <a:xfrm>
            <a:off x="11631168" y="6702552"/>
            <a:ext cx="228600" cy="128016"/>
          </a:xfrm>
          <a:prstGeom prst="rect">
            <a:avLst/>
          </a:prstGeom>
          <a:noFill/>
          <a:ln/>
        </p:spPr>
        <p:txBody>
          <a:bodyPr wrap="square" lIns="0" tIns="0" rIns="0" bIns="0" rtlCol="0" anchor="ctr"/>
          <a:lstStyle/>
          <a:p>
            <a:pPr marL="0" indent="0" algn="r">
              <a:buNone/>
            </a:pPr>
            <a:r>
              <a:rPr lang="en-US" sz="680" dirty="0">
                <a:solidFill>
                  <a:srgbClr val="9CA3AF"/>
                </a:solidFill>
              </a:rPr>
              <a:t>1</a:t>
            </a:r>
            <a:endParaRPr lang="en-US" sz="680" dirty="0"/>
          </a:p>
        </p:txBody>
      </p:sp>
      <p:pic>
        <p:nvPicPr>
          <p:cNvPr id="12" name="Picture 11" descr="qr.png"/>
          <p:cNvPicPr>
            <a:picLocks noChangeAspect="1"/>
          </p:cNvPicPr>
          <p:nvPr/>
        </p:nvPicPr>
        <p:blipFill>
          <a:blip r:embed="rId4"/>
          <a:stretch>
            <a:fillRect/>
          </a:stretch>
        </p:blipFill>
        <p:spPr>
          <a:xfrm>
            <a:off x="589279" y="5219700"/>
            <a:ext cx="609600" cy="609600"/>
          </a:xfrm>
          <a:prstGeom prst="rect">
            <a:avLst/>
          </a:prstGeom>
        </p:spPr>
      </p:pic>
      <p:sp>
        <p:nvSpPr>
          <p:cNvPr id="13" name="TextBox 12"/>
          <p:cNvSpPr txBox="1"/>
          <p:nvPr/>
        </p:nvSpPr>
        <p:spPr>
          <a:xfrm>
            <a:off x="1325880" y="5410200"/>
            <a:ext cx="1463040" cy="228600"/>
          </a:xfrm>
          <a:prstGeom prst="rect">
            <a:avLst/>
          </a:prstGeom>
          <a:noFill/>
        </p:spPr>
        <p:txBody>
          <a:bodyPr wrap="none">
            <a:spAutoFit/>
          </a:bodyPr>
          <a:lstStyle/>
          <a:p>
            <a:r>
              <a:rPr sz="850">
                <a:solidFill>
                  <a:srgbClr val="103047"/>
                </a:solidFill>
                <a:latin typeface="Aptos"/>
              </a:rPr>
              <a:t>Scan to download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502920" y="320040"/>
            <a:ext cx="8138160" cy="411480"/>
          </a:xfrm>
          <a:prstGeom prst="rect">
            <a:avLst/>
          </a:prstGeom>
          <a:noFill/>
          <a:ln/>
        </p:spPr>
        <p:txBody>
          <a:bodyPr wrap="square" lIns="0" tIns="0" rIns="0" bIns="0" rtlCol="0" anchor="ctr"/>
          <a:lstStyle/>
          <a:p>
            <a:pPr marL="0" indent="0">
              <a:buNone/>
            </a:pPr>
            <a:r>
              <a:rPr lang="en-US" sz="2400" b="1" dirty="0">
                <a:solidFill>
                  <a:srgbClr val="103047"/>
                </a:solidFill>
                <a:latin typeface="Aptos Display" pitchFamily="34" charset="0"/>
                <a:ea typeface="Aptos Display" pitchFamily="34" charset="-122"/>
                <a:cs typeface="Aptos Display" pitchFamily="34" charset="-120"/>
              </a:rPr>
              <a:t>Potential failure mode: concentrated flow to adjacent lots</a:t>
            </a:r>
            <a:endParaRPr lang="en-US" sz="2400" dirty="0"/>
          </a:p>
        </p:txBody>
      </p:sp>
      <p:sp>
        <p:nvSpPr>
          <p:cNvPr id="3" name="Text 1"/>
          <p:cNvSpPr/>
          <p:nvPr/>
        </p:nvSpPr>
        <p:spPr>
          <a:xfrm>
            <a:off x="530352" y="758952"/>
            <a:ext cx="8686800" cy="256032"/>
          </a:xfrm>
          <a:prstGeom prst="rect">
            <a:avLst/>
          </a:prstGeom>
          <a:noFill/>
          <a:ln/>
        </p:spPr>
        <p:txBody>
          <a:bodyPr wrap="square" lIns="0" tIns="0" rIns="0" bIns="0" rtlCol="0" anchor="ctr"/>
          <a:lstStyle/>
          <a:p>
            <a:pPr marL="0" indent="0">
              <a:buNone/>
            </a:pPr>
            <a:r>
              <a:rPr lang="en-US" sz="950" dirty="0">
                <a:solidFill>
                  <a:srgbClr val="545B62"/>
                </a:solidFill>
              </a:rPr>
              <a:t>The risk is magnified if regrading and roof leaders convert broad sheet flow into focused runoff.</a:t>
            </a:r>
            <a:endParaRPr lang="en-US" sz="950" dirty="0"/>
          </a:p>
        </p:txBody>
      </p:sp>
      <p:sp>
        <p:nvSpPr>
          <p:cNvPr id="4" name="Shape 2"/>
          <p:cNvSpPr/>
          <p:nvPr/>
        </p:nvSpPr>
        <p:spPr>
          <a:xfrm>
            <a:off x="502920" y="1078992"/>
            <a:ext cx="11201400" cy="0"/>
          </a:xfrm>
          <a:prstGeom prst="line">
            <a:avLst/>
          </a:prstGeom>
          <a:noFill/>
          <a:ln w="15240">
            <a:solidFill>
              <a:srgbClr val="D9EBF7"/>
            </a:solidFill>
            <a:prstDash val="solid"/>
          </a:ln>
        </p:spPr>
        <p:txBody>
          <a:bodyPr/>
          <a:lstStyle/>
          <a:p>
            <a:endParaRPr lang="en-US"/>
          </a:p>
        </p:txBody>
      </p:sp>
      <p:pic>
        <p:nvPicPr>
          <p:cNvPr id="5" name="Image 0" descr="/mnt/data/Overview.png"/>
          <p:cNvPicPr>
            <a:picLocks noChangeAspect="1"/>
          </p:cNvPicPr>
          <p:nvPr/>
        </p:nvPicPr>
        <p:blipFill>
          <a:blip r:embed="rId3"/>
          <a:srcRect l="5000" t="2000" r="-5334" b="3000"/>
          <a:stretch/>
        </p:blipFill>
        <p:spPr>
          <a:xfrm>
            <a:off x="502920" y="1102051"/>
            <a:ext cx="6583680" cy="4983480"/>
          </a:xfrm>
          <a:prstGeom prst="rect">
            <a:avLst/>
          </a:prstGeom>
        </p:spPr>
      </p:pic>
      <p:sp>
        <p:nvSpPr>
          <p:cNvPr id="6" name="Shape 3"/>
          <p:cNvSpPr/>
          <p:nvPr/>
        </p:nvSpPr>
        <p:spPr>
          <a:xfrm flipV="1">
            <a:off x="4023360" y="3227831"/>
            <a:ext cx="1508760" cy="24251"/>
          </a:xfrm>
          <a:prstGeom prst="line">
            <a:avLst/>
          </a:prstGeom>
          <a:noFill/>
          <a:ln w="38100">
            <a:solidFill>
              <a:srgbClr val="FF0000"/>
            </a:solidFill>
            <a:prstDash val="solid"/>
            <a:headEnd type="none"/>
            <a:tailEnd type="triangle"/>
          </a:ln>
        </p:spPr>
        <p:txBody>
          <a:bodyPr/>
          <a:lstStyle/>
          <a:p>
            <a:endParaRPr lang="en-US"/>
          </a:p>
        </p:txBody>
      </p:sp>
      <p:sp>
        <p:nvSpPr>
          <p:cNvPr id="7" name="Text 4"/>
          <p:cNvSpPr/>
          <p:nvPr/>
        </p:nvSpPr>
        <p:spPr>
          <a:xfrm>
            <a:off x="3867912" y="2980149"/>
            <a:ext cx="2011680" cy="201168"/>
          </a:xfrm>
          <a:prstGeom prst="rect">
            <a:avLst/>
          </a:prstGeom>
          <a:noFill/>
          <a:ln>
            <a:solidFill>
              <a:srgbClr val="FF0000"/>
            </a:solidFill>
          </a:ln>
        </p:spPr>
        <p:txBody>
          <a:bodyPr wrap="square" lIns="0" tIns="0" rIns="0" bIns="0" rtlCol="0" anchor="ctr"/>
          <a:lstStyle/>
          <a:p>
            <a:pPr marL="0" indent="0">
              <a:buNone/>
            </a:pPr>
            <a:r>
              <a:rPr lang="en-US" sz="840" b="1" dirty="0">
                <a:solidFill>
                  <a:srgbClr val="FF0000"/>
                </a:solidFill>
                <a:highlight>
                  <a:srgbClr val="FFFF00"/>
                </a:highlight>
              </a:rPr>
              <a:t>possible concentrated runoff direction</a:t>
            </a:r>
            <a:endParaRPr lang="en-US" sz="840" dirty="0">
              <a:solidFill>
                <a:srgbClr val="FF0000"/>
              </a:solidFill>
              <a:highlight>
                <a:srgbClr val="FFFF00"/>
              </a:highlight>
            </a:endParaRPr>
          </a:p>
        </p:txBody>
      </p:sp>
      <p:sp>
        <p:nvSpPr>
          <p:cNvPr id="8" name="Text 5"/>
          <p:cNvSpPr/>
          <p:nvPr/>
        </p:nvSpPr>
        <p:spPr>
          <a:xfrm>
            <a:off x="777240" y="5806440"/>
            <a:ext cx="1371600" cy="201168"/>
          </a:xfrm>
          <a:prstGeom prst="rect">
            <a:avLst/>
          </a:prstGeom>
          <a:solidFill>
            <a:srgbClr val="103047">
              <a:alpha val="90000"/>
            </a:srgbClr>
          </a:solidFill>
          <a:ln/>
        </p:spPr>
        <p:txBody>
          <a:bodyPr wrap="square" lIns="381" tIns="381" rIns="381" bIns="381" rtlCol="0" anchor="ctr"/>
          <a:lstStyle/>
          <a:p>
            <a:pPr marL="0" indent="0" algn="ctr">
              <a:buNone/>
            </a:pPr>
            <a:r>
              <a:rPr lang="en-US" sz="850" b="1" dirty="0">
                <a:solidFill>
                  <a:srgbClr val="FFFFFF"/>
                </a:solidFill>
              </a:rPr>
              <a:t>Conceptual only</a:t>
            </a:r>
            <a:endParaRPr lang="en-US" sz="850" dirty="0"/>
          </a:p>
        </p:txBody>
      </p:sp>
      <p:sp>
        <p:nvSpPr>
          <p:cNvPr id="9" name="Text 6"/>
          <p:cNvSpPr/>
          <p:nvPr/>
        </p:nvSpPr>
        <p:spPr>
          <a:xfrm>
            <a:off x="7543800" y="1508760"/>
            <a:ext cx="3657600" cy="320040"/>
          </a:xfrm>
          <a:prstGeom prst="rect">
            <a:avLst/>
          </a:prstGeom>
          <a:noFill/>
          <a:ln/>
        </p:spPr>
        <p:txBody>
          <a:bodyPr wrap="square" lIns="0" tIns="0" rIns="0" bIns="0" rtlCol="0" anchor="ctr"/>
          <a:lstStyle/>
          <a:p>
            <a:pPr marL="0" indent="0">
              <a:buNone/>
            </a:pPr>
            <a:r>
              <a:rPr lang="en-US" sz="1800" b="1" dirty="0">
                <a:solidFill>
                  <a:srgbClr val="103047"/>
                </a:solidFill>
              </a:rPr>
              <a:t>What can go wrong</a:t>
            </a:r>
            <a:endParaRPr lang="en-US" sz="1800" dirty="0"/>
          </a:p>
        </p:txBody>
      </p:sp>
      <p:sp>
        <p:nvSpPr>
          <p:cNvPr id="10" name="Shape 7"/>
          <p:cNvSpPr/>
          <p:nvPr/>
        </p:nvSpPr>
        <p:spPr>
          <a:xfrm>
            <a:off x="7543800" y="2121408"/>
            <a:ext cx="91440" cy="91440"/>
          </a:xfrm>
          <a:prstGeom prst="ellipse">
            <a:avLst/>
          </a:prstGeom>
          <a:solidFill>
            <a:srgbClr val="1F7A8C"/>
          </a:solidFill>
          <a:ln w="12700">
            <a:solidFill>
              <a:srgbClr val="1F7A8C"/>
            </a:solidFill>
            <a:prstDash val="solid"/>
          </a:ln>
        </p:spPr>
        <p:txBody>
          <a:bodyPr/>
          <a:lstStyle/>
          <a:p>
            <a:endParaRPr lang="en-US"/>
          </a:p>
        </p:txBody>
      </p:sp>
      <p:sp>
        <p:nvSpPr>
          <p:cNvPr id="11" name="Text 8"/>
          <p:cNvSpPr/>
          <p:nvPr/>
        </p:nvSpPr>
        <p:spPr>
          <a:xfrm>
            <a:off x="7744968" y="2057400"/>
            <a:ext cx="3685032" cy="329184"/>
          </a:xfrm>
          <a:prstGeom prst="rect">
            <a:avLst/>
          </a:prstGeom>
          <a:noFill/>
          <a:ln/>
        </p:spPr>
        <p:txBody>
          <a:bodyPr wrap="square" lIns="254" tIns="254" rIns="254" bIns="254" rtlCol="0" anchor="ctr">
            <a:normAutofit fontScale="92500" lnSpcReduction="20000"/>
          </a:bodyPr>
          <a:lstStyle/>
          <a:p>
            <a:pPr marL="0" indent="0">
              <a:buNone/>
            </a:pPr>
            <a:r>
              <a:rPr lang="en-US" sz="1250" dirty="0">
                <a:solidFill>
                  <a:srgbClr val="111827"/>
                </a:solidFill>
              </a:rPr>
              <a:t>Roof leaders discharge toward side or rear yards instead of an approved drainage path.</a:t>
            </a:r>
            <a:endParaRPr lang="en-US" sz="1250" dirty="0"/>
          </a:p>
        </p:txBody>
      </p:sp>
      <p:sp>
        <p:nvSpPr>
          <p:cNvPr id="12" name="Shape 9"/>
          <p:cNvSpPr/>
          <p:nvPr/>
        </p:nvSpPr>
        <p:spPr>
          <a:xfrm>
            <a:off x="7543800" y="2606040"/>
            <a:ext cx="91440" cy="91440"/>
          </a:xfrm>
          <a:prstGeom prst="ellipse">
            <a:avLst/>
          </a:prstGeom>
          <a:solidFill>
            <a:srgbClr val="1F7A8C"/>
          </a:solidFill>
          <a:ln w="12700">
            <a:solidFill>
              <a:srgbClr val="1F7A8C"/>
            </a:solidFill>
            <a:prstDash val="solid"/>
          </a:ln>
        </p:spPr>
        <p:txBody>
          <a:bodyPr/>
          <a:lstStyle/>
          <a:p>
            <a:endParaRPr lang="en-US"/>
          </a:p>
        </p:txBody>
      </p:sp>
      <p:sp>
        <p:nvSpPr>
          <p:cNvPr id="13" name="Text 10"/>
          <p:cNvSpPr/>
          <p:nvPr/>
        </p:nvSpPr>
        <p:spPr>
          <a:xfrm>
            <a:off x="7744968" y="2542032"/>
            <a:ext cx="3685032" cy="329184"/>
          </a:xfrm>
          <a:prstGeom prst="rect">
            <a:avLst/>
          </a:prstGeom>
          <a:noFill/>
          <a:ln/>
        </p:spPr>
        <p:txBody>
          <a:bodyPr wrap="square" lIns="254" tIns="254" rIns="254" bIns="254" rtlCol="0" anchor="ctr">
            <a:normAutofit fontScale="92500" lnSpcReduction="20000"/>
          </a:bodyPr>
          <a:lstStyle/>
          <a:p>
            <a:pPr marL="0" indent="0">
              <a:buNone/>
            </a:pPr>
            <a:r>
              <a:rPr lang="en-US" sz="1250" dirty="0">
                <a:solidFill>
                  <a:srgbClr val="111827"/>
                </a:solidFill>
              </a:rPr>
              <a:t>Fill creates a berm that blocks historical flow from neighboring properties.</a:t>
            </a:r>
            <a:endParaRPr lang="en-US" sz="1250" dirty="0"/>
          </a:p>
        </p:txBody>
      </p:sp>
      <p:sp>
        <p:nvSpPr>
          <p:cNvPr id="14" name="Shape 11"/>
          <p:cNvSpPr/>
          <p:nvPr/>
        </p:nvSpPr>
        <p:spPr>
          <a:xfrm>
            <a:off x="7543800" y="3090672"/>
            <a:ext cx="91440" cy="91440"/>
          </a:xfrm>
          <a:prstGeom prst="ellipse">
            <a:avLst/>
          </a:prstGeom>
          <a:solidFill>
            <a:srgbClr val="1F7A8C"/>
          </a:solidFill>
          <a:ln w="12700">
            <a:solidFill>
              <a:srgbClr val="1F7A8C"/>
            </a:solidFill>
            <a:prstDash val="solid"/>
          </a:ln>
        </p:spPr>
        <p:txBody>
          <a:bodyPr/>
          <a:lstStyle/>
          <a:p>
            <a:endParaRPr lang="en-US"/>
          </a:p>
        </p:txBody>
      </p:sp>
      <p:sp>
        <p:nvSpPr>
          <p:cNvPr id="15" name="Text 12"/>
          <p:cNvSpPr/>
          <p:nvPr/>
        </p:nvSpPr>
        <p:spPr>
          <a:xfrm>
            <a:off x="7744968" y="3026664"/>
            <a:ext cx="3685032" cy="329184"/>
          </a:xfrm>
          <a:prstGeom prst="rect">
            <a:avLst/>
          </a:prstGeom>
          <a:noFill/>
          <a:ln/>
        </p:spPr>
        <p:txBody>
          <a:bodyPr wrap="square" lIns="254" tIns="254" rIns="254" bIns="254" rtlCol="0" anchor="ctr">
            <a:normAutofit fontScale="92500" lnSpcReduction="20000"/>
          </a:bodyPr>
          <a:lstStyle/>
          <a:p>
            <a:pPr marL="0" indent="0">
              <a:buNone/>
            </a:pPr>
            <a:r>
              <a:rPr lang="en-US" sz="1250" dirty="0">
                <a:solidFill>
                  <a:srgbClr val="111827"/>
                </a:solidFill>
              </a:rPr>
              <a:t>Driveway pavement becomes a channel that bypasses soil absorption.</a:t>
            </a:r>
            <a:endParaRPr lang="en-US" sz="1250" dirty="0"/>
          </a:p>
        </p:txBody>
      </p:sp>
      <p:sp>
        <p:nvSpPr>
          <p:cNvPr id="16" name="Shape 13"/>
          <p:cNvSpPr/>
          <p:nvPr/>
        </p:nvSpPr>
        <p:spPr>
          <a:xfrm>
            <a:off x="7543800" y="3575304"/>
            <a:ext cx="91440" cy="91440"/>
          </a:xfrm>
          <a:prstGeom prst="ellipse">
            <a:avLst/>
          </a:prstGeom>
          <a:solidFill>
            <a:srgbClr val="1F7A8C"/>
          </a:solidFill>
          <a:ln w="12700">
            <a:solidFill>
              <a:srgbClr val="1F7A8C"/>
            </a:solidFill>
            <a:prstDash val="solid"/>
          </a:ln>
        </p:spPr>
        <p:txBody>
          <a:bodyPr/>
          <a:lstStyle/>
          <a:p>
            <a:endParaRPr lang="en-US"/>
          </a:p>
        </p:txBody>
      </p:sp>
      <p:sp>
        <p:nvSpPr>
          <p:cNvPr id="17" name="Text 14"/>
          <p:cNvSpPr/>
          <p:nvPr/>
        </p:nvSpPr>
        <p:spPr>
          <a:xfrm>
            <a:off x="7744968" y="3511296"/>
            <a:ext cx="3685032" cy="329184"/>
          </a:xfrm>
          <a:prstGeom prst="rect">
            <a:avLst/>
          </a:prstGeom>
          <a:noFill/>
          <a:ln/>
        </p:spPr>
        <p:txBody>
          <a:bodyPr wrap="square" lIns="254" tIns="254" rIns="254" bIns="254" rtlCol="0" anchor="ctr">
            <a:normAutofit fontScale="92500" lnSpcReduction="20000"/>
          </a:bodyPr>
          <a:lstStyle/>
          <a:p>
            <a:pPr marL="0" indent="0">
              <a:buNone/>
            </a:pPr>
            <a:r>
              <a:rPr lang="en-US" sz="1250" dirty="0">
                <a:solidFill>
                  <a:srgbClr val="111827"/>
                </a:solidFill>
              </a:rPr>
              <a:t>Erosion/sediment reaches neighboring yards during construction before vegetation is restored.</a:t>
            </a:r>
            <a:endParaRPr lang="en-US" sz="1250" dirty="0"/>
          </a:p>
        </p:txBody>
      </p:sp>
      <p:sp>
        <p:nvSpPr>
          <p:cNvPr id="18" name="Shape 15"/>
          <p:cNvSpPr/>
          <p:nvPr/>
        </p:nvSpPr>
        <p:spPr>
          <a:xfrm>
            <a:off x="7543800" y="5166360"/>
            <a:ext cx="3840480" cy="566928"/>
          </a:xfrm>
          <a:prstGeom prst="roundRect">
            <a:avLst>
              <a:gd name="adj" fmla="val 8065"/>
            </a:avLst>
          </a:prstGeom>
          <a:solidFill>
            <a:srgbClr val="FFF7ED">
              <a:alpha val="98000"/>
            </a:srgbClr>
          </a:solidFill>
          <a:ln w="15240">
            <a:solidFill>
              <a:srgbClr val="D96C2C"/>
            </a:solidFill>
            <a:prstDash val="solid"/>
          </a:ln>
        </p:spPr>
        <p:txBody>
          <a:bodyPr/>
          <a:lstStyle/>
          <a:p>
            <a:endParaRPr lang="en-US"/>
          </a:p>
        </p:txBody>
      </p:sp>
      <p:sp>
        <p:nvSpPr>
          <p:cNvPr id="19" name="Text 16"/>
          <p:cNvSpPr/>
          <p:nvPr/>
        </p:nvSpPr>
        <p:spPr>
          <a:xfrm>
            <a:off x="7653528" y="5257800"/>
            <a:ext cx="3621024" cy="402336"/>
          </a:xfrm>
          <a:prstGeom prst="rect">
            <a:avLst/>
          </a:prstGeom>
          <a:noFill/>
          <a:ln/>
        </p:spPr>
        <p:txBody>
          <a:bodyPr wrap="square" lIns="0" tIns="0" rIns="0" bIns="0" rtlCol="0" anchor="ctr">
            <a:normAutofit/>
          </a:bodyPr>
          <a:lstStyle/>
          <a:p>
            <a:pPr marL="0" indent="0">
              <a:buNone/>
            </a:pPr>
            <a:r>
              <a:rPr lang="en-US" sz="1050" dirty="0">
                <a:solidFill>
                  <a:srgbClr val="111827"/>
                </a:solidFill>
              </a:rPr>
              <a:t>Residents are asking for proof of flow direction and capacity, not assumptions.</a:t>
            </a:r>
            <a:endParaRPr lang="en-US" sz="1050" dirty="0"/>
          </a:p>
        </p:txBody>
      </p:sp>
      <p:sp>
        <p:nvSpPr>
          <p:cNvPr id="20" name="Text 17"/>
          <p:cNvSpPr/>
          <p:nvPr/>
        </p:nvSpPr>
        <p:spPr>
          <a:xfrm>
            <a:off x="502920" y="6473952"/>
            <a:ext cx="7863840" cy="164592"/>
          </a:xfrm>
          <a:prstGeom prst="rect">
            <a:avLst/>
          </a:prstGeom>
          <a:noFill/>
          <a:ln/>
        </p:spPr>
        <p:txBody>
          <a:bodyPr wrap="square" lIns="0" tIns="0" rIns="0" bIns="0" rtlCol="0" anchor="ctr">
            <a:normAutofit/>
          </a:bodyPr>
          <a:lstStyle/>
          <a:p>
            <a:pPr marL="0" indent="0">
              <a:buNone/>
            </a:pPr>
            <a:r>
              <a:rPr lang="en-US" sz="640" dirty="0">
                <a:solidFill>
                  <a:srgbClr val="6B7280"/>
                </a:solidFill>
              </a:rPr>
              <a:t>Conceptual illustration based on resident aerial imagery [9]; City conveyance criteria [4], [6].</a:t>
            </a:r>
            <a:endParaRPr lang="en-US" sz="640" dirty="0"/>
          </a:p>
        </p:txBody>
      </p:sp>
      <p:sp>
        <p:nvSpPr>
          <p:cNvPr id="23" name="Text 19"/>
          <p:cNvSpPr/>
          <p:nvPr/>
        </p:nvSpPr>
        <p:spPr>
          <a:xfrm>
            <a:off x="11631168" y="6702552"/>
            <a:ext cx="228600" cy="128016"/>
          </a:xfrm>
          <a:prstGeom prst="rect">
            <a:avLst/>
          </a:prstGeom>
          <a:noFill/>
          <a:ln/>
        </p:spPr>
        <p:txBody>
          <a:bodyPr wrap="square" lIns="0" tIns="0" rIns="0" bIns="0" rtlCol="0" anchor="ctr"/>
          <a:lstStyle/>
          <a:p>
            <a:pPr marL="0" indent="0" algn="r">
              <a:buNone/>
            </a:pPr>
            <a:r>
              <a:rPr lang="en-US" sz="680" dirty="0">
                <a:solidFill>
                  <a:srgbClr val="9CA3AF"/>
                </a:solidFill>
              </a:rPr>
              <a:t>10</a:t>
            </a:r>
            <a:endParaRPr lang="en-US" sz="680" dirty="0"/>
          </a:p>
        </p:txBody>
      </p:sp>
      <p:sp>
        <p:nvSpPr>
          <p:cNvPr id="22" name="Shape 3">
            <a:extLst>
              <a:ext uri="{FF2B5EF4-FFF2-40B4-BE49-F238E27FC236}">
                <a16:creationId xmlns:a16="http://schemas.microsoft.com/office/drawing/2014/main" id="{7B97E8B5-E626-9363-82A4-956FF7EBEE2D}"/>
              </a:ext>
            </a:extLst>
          </p:cNvPr>
          <p:cNvSpPr/>
          <p:nvPr/>
        </p:nvSpPr>
        <p:spPr>
          <a:xfrm flipV="1">
            <a:off x="4175760" y="5604477"/>
            <a:ext cx="1508760" cy="24251"/>
          </a:xfrm>
          <a:prstGeom prst="line">
            <a:avLst/>
          </a:prstGeom>
          <a:noFill/>
          <a:ln w="38100">
            <a:solidFill>
              <a:srgbClr val="FF0000"/>
            </a:solidFill>
            <a:prstDash val="solid"/>
            <a:headEnd type="none"/>
            <a:tailEnd type="triangle"/>
          </a:ln>
        </p:spPr>
        <p:txBody>
          <a:bodyPr/>
          <a:lstStyle/>
          <a:p>
            <a:endParaRPr lang="en-US"/>
          </a:p>
        </p:txBody>
      </p:sp>
      <p:sp>
        <p:nvSpPr>
          <p:cNvPr id="24" name="Shape 3">
            <a:extLst>
              <a:ext uri="{FF2B5EF4-FFF2-40B4-BE49-F238E27FC236}">
                <a16:creationId xmlns:a16="http://schemas.microsoft.com/office/drawing/2014/main" id="{23117B07-A49E-2164-46FA-B5122778AD76}"/>
              </a:ext>
            </a:extLst>
          </p:cNvPr>
          <p:cNvSpPr/>
          <p:nvPr/>
        </p:nvSpPr>
        <p:spPr>
          <a:xfrm flipV="1">
            <a:off x="4304306" y="3986784"/>
            <a:ext cx="1508760" cy="24251"/>
          </a:xfrm>
          <a:prstGeom prst="line">
            <a:avLst/>
          </a:prstGeom>
          <a:noFill/>
          <a:ln w="38100">
            <a:solidFill>
              <a:srgbClr val="FF0000"/>
            </a:solidFill>
            <a:prstDash val="solid"/>
            <a:headEnd type="none"/>
            <a:tailEnd type="triangle"/>
          </a:ln>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502920" y="320040"/>
            <a:ext cx="8138160" cy="411480"/>
          </a:xfrm>
          <a:prstGeom prst="rect">
            <a:avLst/>
          </a:prstGeom>
          <a:noFill/>
          <a:ln/>
        </p:spPr>
        <p:txBody>
          <a:bodyPr wrap="square" lIns="0" tIns="0" rIns="0" bIns="0" rtlCol="0" anchor="ctr"/>
          <a:lstStyle/>
          <a:p>
            <a:pPr marL="0" indent="0">
              <a:buNone/>
            </a:pPr>
            <a:r>
              <a:rPr lang="en-US" sz="2400" b="1" dirty="0">
                <a:solidFill>
                  <a:srgbClr val="103047"/>
                </a:solidFill>
                <a:latin typeface="Aptos Display" pitchFamily="34" charset="0"/>
                <a:ea typeface="Aptos Display" pitchFamily="34" charset="-122"/>
                <a:cs typeface="Aptos Display" pitchFamily="34" charset="-120"/>
              </a:rPr>
              <a:t>What current City requirements say</a:t>
            </a:r>
            <a:endParaRPr lang="en-US" sz="2400" dirty="0"/>
          </a:p>
        </p:txBody>
      </p:sp>
      <p:sp>
        <p:nvSpPr>
          <p:cNvPr id="3" name="Text 1"/>
          <p:cNvSpPr/>
          <p:nvPr/>
        </p:nvSpPr>
        <p:spPr>
          <a:xfrm>
            <a:off x="530352" y="758952"/>
            <a:ext cx="8686800" cy="256032"/>
          </a:xfrm>
          <a:prstGeom prst="rect">
            <a:avLst/>
          </a:prstGeom>
          <a:noFill/>
          <a:ln/>
        </p:spPr>
        <p:txBody>
          <a:bodyPr wrap="square" lIns="0" tIns="0" rIns="0" bIns="0" rtlCol="0" anchor="ctr"/>
          <a:lstStyle/>
          <a:p>
            <a:pPr marL="0" indent="0">
              <a:buNone/>
            </a:pPr>
            <a:r>
              <a:rPr lang="en-US" sz="950" dirty="0">
                <a:solidFill>
                  <a:srgbClr val="545B62"/>
                </a:solidFill>
              </a:rPr>
              <a:t>Every legal statement below is tied to the numbered references at the end of the presentation.</a:t>
            </a:r>
            <a:endParaRPr lang="en-US" sz="950" dirty="0"/>
          </a:p>
        </p:txBody>
      </p:sp>
      <p:sp>
        <p:nvSpPr>
          <p:cNvPr id="4" name="Shape 2"/>
          <p:cNvSpPr/>
          <p:nvPr/>
        </p:nvSpPr>
        <p:spPr>
          <a:xfrm>
            <a:off x="502920" y="1078992"/>
            <a:ext cx="11201400" cy="0"/>
          </a:xfrm>
          <a:prstGeom prst="line">
            <a:avLst/>
          </a:prstGeom>
          <a:noFill/>
          <a:ln w="15240">
            <a:solidFill>
              <a:srgbClr val="D9EBF7"/>
            </a:solidFill>
            <a:prstDash val="solid"/>
          </a:ln>
        </p:spPr>
        <p:txBody>
          <a:bodyPr/>
          <a:lstStyle/>
          <a:p>
            <a:endParaRPr lang="en-US"/>
          </a:p>
        </p:txBody>
      </p:sp>
      <p:sp>
        <p:nvSpPr>
          <p:cNvPr id="5" name="Shape 3"/>
          <p:cNvSpPr/>
          <p:nvPr/>
        </p:nvSpPr>
        <p:spPr>
          <a:xfrm>
            <a:off x="658368" y="1353312"/>
            <a:ext cx="109728" cy="841248"/>
          </a:xfrm>
          <a:prstGeom prst="rect">
            <a:avLst/>
          </a:prstGeom>
          <a:solidFill>
            <a:srgbClr val="2A6FBB"/>
          </a:solidFill>
          <a:ln w="12700">
            <a:solidFill>
              <a:srgbClr val="2A6FBB"/>
            </a:solidFill>
            <a:prstDash val="solid"/>
          </a:ln>
        </p:spPr>
        <p:txBody>
          <a:bodyPr/>
          <a:lstStyle/>
          <a:p>
            <a:endParaRPr lang="en-US"/>
          </a:p>
        </p:txBody>
      </p:sp>
      <p:sp>
        <p:nvSpPr>
          <p:cNvPr id="6" name="Text 4"/>
          <p:cNvSpPr/>
          <p:nvPr/>
        </p:nvSpPr>
        <p:spPr>
          <a:xfrm>
            <a:off x="896112" y="1371600"/>
            <a:ext cx="5029200" cy="256032"/>
          </a:xfrm>
          <a:prstGeom prst="rect">
            <a:avLst/>
          </a:prstGeom>
          <a:noFill/>
          <a:ln/>
        </p:spPr>
        <p:txBody>
          <a:bodyPr wrap="square" lIns="0" tIns="0" rIns="0" bIns="0" rtlCol="0" anchor="ctr"/>
          <a:lstStyle/>
          <a:p>
            <a:pPr marL="0" indent="0">
              <a:buNone/>
            </a:pPr>
            <a:r>
              <a:rPr lang="en-US" sz="1350" b="1" dirty="0">
                <a:solidFill>
                  <a:srgbClr val="103047"/>
                </a:solidFill>
              </a:rPr>
              <a:t>Construction stormwater threshold [1]</a:t>
            </a:r>
            <a:endParaRPr lang="en-US" sz="1350" dirty="0"/>
          </a:p>
        </p:txBody>
      </p:sp>
      <p:sp>
        <p:nvSpPr>
          <p:cNvPr id="7" name="Text 5"/>
          <p:cNvSpPr/>
          <p:nvPr/>
        </p:nvSpPr>
        <p:spPr>
          <a:xfrm>
            <a:off x="896112" y="1664208"/>
            <a:ext cx="5166360" cy="457200"/>
          </a:xfrm>
          <a:prstGeom prst="rect">
            <a:avLst/>
          </a:prstGeom>
          <a:noFill/>
          <a:ln/>
        </p:spPr>
        <p:txBody>
          <a:bodyPr wrap="square" lIns="0" tIns="0" rIns="0" bIns="0" rtlCol="0" anchor="ctr">
            <a:normAutofit lnSpcReduction="10000"/>
          </a:bodyPr>
          <a:lstStyle/>
          <a:p>
            <a:pPr marL="0" indent="0">
              <a:buNone/>
            </a:pPr>
            <a:r>
              <a:rPr lang="en-US" sz="1010" dirty="0">
                <a:solidFill>
                  <a:srgbClr val="111827"/>
                </a:solidFill>
              </a:rPr>
              <a:t>Before construction disturbing at least 1 acre—or less than 1 acre as part of a larger common plan—the City Code requires an approved stormwater prevention plan. Applicable projects must use approved BMPs and maintain them.</a:t>
            </a:r>
            <a:endParaRPr lang="en-US" sz="1010" dirty="0"/>
          </a:p>
        </p:txBody>
      </p:sp>
      <p:sp>
        <p:nvSpPr>
          <p:cNvPr id="8" name="Shape 6"/>
          <p:cNvSpPr/>
          <p:nvPr/>
        </p:nvSpPr>
        <p:spPr>
          <a:xfrm>
            <a:off x="658368" y="2496312"/>
            <a:ext cx="109728" cy="841248"/>
          </a:xfrm>
          <a:prstGeom prst="rect">
            <a:avLst/>
          </a:prstGeom>
          <a:solidFill>
            <a:srgbClr val="1F7A8C"/>
          </a:solidFill>
          <a:ln w="12700">
            <a:solidFill>
              <a:srgbClr val="1F7A8C"/>
            </a:solidFill>
            <a:prstDash val="solid"/>
          </a:ln>
        </p:spPr>
        <p:txBody>
          <a:bodyPr/>
          <a:lstStyle/>
          <a:p>
            <a:endParaRPr lang="en-US"/>
          </a:p>
        </p:txBody>
      </p:sp>
      <p:sp>
        <p:nvSpPr>
          <p:cNvPr id="9" name="Text 7"/>
          <p:cNvSpPr/>
          <p:nvPr/>
        </p:nvSpPr>
        <p:spPr>
          <a:xfrm>
            <a:off x="896112" y="2514600"/>
            <a:ext cx="5029200" cy="256032"/>
          </a:xfrm>
          <a:prstGeom prst="rect">
            <a:avLst/>
          </a:prstGeom>
          <a:noFill/>
          <a:ln/>
        </p:spPr>
        <p:txBody>
          <a:bodyPr wrap="square" lIns="0" tIns="0" rIns="0" bIns="0" rtlCol="0" anchor="ctr"/>
          <a:lstStyle/>
          <a:p>
            <a:pPr marL="0" indent="0">
              <a:buNone/>
            </a:pPr>
            <a:r>
              <a:rPr lang="en-US" sz="1350" b="1" dirty="0">
                <a:solidFill>
                  <a:srgbClr val="103047"/>
                </a:solidFill>
              </a:rPr>
              <a:t>Post-construction runoff review [6]</a:t>
            </a:r>
            <a:endParaRPr lang="en-US" sz="1350" dirty="0"/>
          </a:p>
        </p:txBody>
      </p:sp>
      <p:sp>
        <p:nvSpPr>
          <p:cNvPr id="10" name="Text 8"/>
          <p:cNvSpPr/>
          <p:nvPr/>
        </p:nvSpPr>
        <p:spPr>
          <a:xfrm>
            <a:off x="896112" y="2807208"/>
            <a:ext cx="5166360" cy="457200"/>
          </a:xfrm>
          <a:prstGeom prst="rect">
            <a:avLst/>
          </a:prstGeom>
          <a:noFill/>
          <a:ln/>
        </p:spPr>
        <p:txBody>
          <a:bodyPr wrap="square" lIns="0" tIns="0" rIns="0" bIns="0" rtlCol="0" anchor="ctr">
            <a:normAutofit lnSpcReduction="10000"/>
          </a:bodyPr>
          <a:lstStyle/>
          <a:p>
            <a:pPr marL="0" indent="0">
              <a:buNone/>
            </a:pPr>
            <a:r>
              <a:rPr lang="en-US" sz="1010" dirty="0">
                <a:solidFill>
                  <a:srgbClr val="111827"/>
                </a:solidFill>
              </a:rPr>
              <a:t>Applicable sites must follow the Public Works Design Manual or an engineer-designed plan approved by Public Works. The department may impose additional controls when hydrologic or topographic conditions warrant.</a:t>
            </a:r>
            <a:endParaRPr lang="en-US" sz="1010" dirty="0"/>
          </a:p>
        </p:txBody>
      </p:sp>
      <p:sp>
        <p:nvSpPr>
          <p:cNvPr id="11" name="Shape 9"/>
          <p:cNvSpPr/>
          <p:nvPr/>
        </p:nvSpPr>
        <p:spPr>
          <a:xfrm>
            <a:off x="658368" y="3639312"/>
            <a:ext cx="109728" cy="841248"/>
          </a:xfrm>
          <a:prstGeom prst="rect">
            <a:avLst/>
          </a:prstGeom>
          <a:solidFill>
            <a:srgbClr val="D96C2C"/>
          </a:solidFill>
          <a:ln w="12700">
            <a:solidFill>
              <a:srgbClr val="D96C2C"/>
            </a:solidFill>
            <a:prstDash val="solid"/>
          </a:ln>
        </p:spPr>
        <p:txBody>
          <a:bodyPr/>
          <a:lstStyle/>
          <a:p>
            <a:endParaRPr lang="en-US"/>
          </a:p>
        </p:txBody>
      </p:sp>
      <p:sp>
        <p:nvSpPr>
          <p:cNvPr id="12" name="Text 10"/>
          <p:cNvSpPr/>
          <p:nvPr/>
        </p:nvSpPr>
        <p:spPr>
          <a:xfrm>
            <a:off x="896112" y="3657600"/>
            <a:ext cx="5029200" cy="256032"/>
          </a:xfrm>
          <a:prstGeom prst="rect">
            <a:avLst/>
          </a:prstGeom>
          <a:noFill/>
          <a:ln/>
        </p:spPr>
        <p:txBody>
          <a:bodyPr wrap="square" lIns="0" tIns="0" rIns="0" bIns="0" rtlCol="0" anchor="ctr"/>
          <a:lstStyle/>
          <a:p>
            <a:pPr marL="0" indent="0">
              <a:buNone/>
            </a:pPr>
            <a:r>
              <a:rPr lang="en-US" sz="1350" b="1" dirty="0">
                <a:solidFill>
                  <a:srgbClr val="103047"/>
                </a:solidFill>
              </a:rPr>
              <a:t>Residential grading / downstream impact [4]</a:t>
            </a:r>
            <a:endParaRPr lang="en-US" sz="1350" dirty="0"/>
          </a:p>
        </p:txBody>
      </p:sp>
      <p:sp>
        <p:nvSpPr>
          <p:cNvPr id="13" name="Text 11"/>
          <p:cNvSpPr/>
          <p:nvPr/>
        </p:nvSpPr>
        <p:spPr>
          <a:xfrm>
            <a:off x="896112" y="3950208"/>
            <a:ext cx="5166360" cy="457200"/>
          </a:xfrm>
          <a:prstGeom prst="rect">
            <a:avLst/>
          </a:prstGeom>
          <a:noFill/>
          <a:ln/>
        </p:spPr>
        <p:txBody>
          <a:bodyPr wrap="square" lIns="0" tIns="0" rIns="0" bIns="0" rtlCol="0" anchor="ctr">
            <a:normAutofit lnSpcReduction="10000"/>
          </a:bodyPr>
          <a:lstStyle/>
          <a:p>
            <a:pPr marL="0" indent="0">
              <a:buNone/>
            </a:pPr>
            <a:r>
              <a:rPr lang="en-US" sz="1010" dirty="0">
                <a:solidFill>
                  <a:srgbClr val="111827"/>
                </a:solidFill>
              </a:rPr>
              <a:t>The PWDM states residential lot grading should not route runoff across more than two lots before reaching a street or drainage easement, and downstream/adjacent effects must receive proper consideration.</a:t>
            </a:r>
            <a:endParaRPr lang="en-US" sz="1010" dirty="0"/>
          </a:p>
        </p:txBody>
      </p:sp>
      <p:sp>
        <p:nvSpPr>
          <p:cNvPr id="14" name="Shape 12"/>
          <p:cNvSpPr/>
          <p:nvPr/>
        </p:nvSpPr>
        <p:spPr>
          <a:xfrm>
            <a:off x="658368" y="4782312"/>
            <a:ext cx="109728" cy="841248"/>
          </a:xfrm>
          <a:prstGeom prst="rect">
            <a:avLst/>
          </a:prstGeom>
          <a:solidFill>
            <a:srgbClr val="B42318"/>
          </a:solidFill>
          <a:ln w="12700">
            <a:solidFill>
              <a:srgbClr val="B42318"/>
            </a:solidFill>
            <a:prstDash val="solid"/>
          </a:ln>
        </p:spPr>
        <p:txBody>
          <a:bodyPr/>
          <a:lstStyle/>
          <a:p>
            <a:endParaRPr lang="en-US"/>
          </a:p>
        </p:txBody>
      </p:sp>
      <p:sp>
        <p:nvSpPr>
          <p:cNvPr id="15" name="Text 13"/>
          <p:cNvSpPr/>
          <p:nvPr/>
        </p:nvSpPr>
        <p:spPr>
          <a:xfrm>
            <a:off x="896112" y="4800600"/>
            <a:ext cx="5029200" cy="256032"/>
          </a:xfrm>
          <a:prstGeom prst="rect">
            <a:avLst/>
          </a:prstGeom>
          <a:noFill/>
          <a:ln/>
        </p:spPr>
        <p:txBody>
          <a:bodyPr wrap="square" lIns="0" tIns="0" rIns="0" bIns="0" rtlCol="0" anchor="ctr"/>
          <a:lstStyle/>
          <a:p>
            <a:pPr marL="0" indent="0">
              <a:buNone/>
            </a:pPr>
            <a:r>
              <a:rPr lang="en-US" sz="1350" b="1" dirty="0">
                <a:solidFill>
                  <a:srgbClr val="103047"/>
                </a:solidFill>
              </a:rPr>
              <a:t>Final as-built verification [5]</a:t>
            </a:r>
            <a:endParaRPr lang="en-US" sz="1350" dirty="0"/>
          </a:p>
        </p:txBody>
      </p:sp>
      <p:sp>
        <p:nvSpPr>
          <p:cNvPr id="16" name="Text 14"/>
          <p:cNvSpPr/>
          <p:nvPr/>
        </p:nvSpPr>
        <p:spPr>
          <a:xfrm>
            <a:off x="896112" y="5093208"/>
            <a:ext cx="5166360" cy="457200"/>
          </a:xfrm>
          <a:prstGeom prst="rect">
            <a:avLst/>
          </a:prstGeom>
          <a:noFill/>
          <a:ln/>
        </p:spPr>
        <p:txBody>
          <a:bodyPr wrap="square" lIns="0" tIns="0" rIns="0" bIns="0" rtlCol="0" anchor="ctr">
            <a:normAutofit lnSpcReduction="10000"/>
          </a:bodyPr>
          <a:lstStyle/>
          <a:p>
            <a:pPr marL="0" indent="0">
              <a:buNone/>
            </a:pPr>
            <a:r>
              <a:rPr lang="en-US" sz="1010" dirty="0">
                <a:solidFill>
                  <a:srgbClr val="111827"/>
                </a:solidFill>
              </a:rPr>
              <a:t>Current building-code amendments require a licensed-surveyor grading &amp; drainage survey before final inspection approval for all new construction and other features that may affect City drainage designs.</a:t>
            </a:r>
            <a:endParaRPr lang="en-US" sz="1010" dirty="0"/>
          </a:p>
        </p:txBody>
      </p:sp>
      <p:sp>
        <p:nvSpPr>
          <p:cNvPr id="17" name="Text 15"/>
          <p:cNvSpPr/>
          <p:nvPr/>
        </p:nvSpPr>
        <p:spPr>
          <a:xfrm>
            <a:off x="6537960" y="1371600"/>
            <a:ext cx="4389120" cy="320040"/>
          </a:xfrm>
          <a:prstGeom prst="rect">
            <a:avLst/>
          </a:prstGeom>
          <a:noFill/>
          <a:ln/>
        </p:spPr>
        <p:txBody>
          <a:bodyPr wrap="square" lIns="0" tIns="0" rIns="0" bIns="0" rtlCol="0" anchor="ctr"/>
          <a:lstStyle/>
          <a:p>
            <a:pPr marL="0" indent="0">
              <a:buNone/>
            </a:pPr>
            <a:r>
              <a:rPr lang="en-US" sz="1800" b="1" dirty="0">
                <a:solidFill>
                  <a:srgbClr val="103047"/>
                </a:solidFill>
              </a:rPr>
              <a:t>Recommended verification sequence</a:t>
            </a:r>
            <a:endParaRPr lang="en-US" sz="1800" dirty="0"/>
          </a:p>
        </p:txBody>
      </p:sp>
      <p:sp>
        <p:nvSpPr>
          <p:cNvPr id="18" name="Shape 16"/>
          <p:cNvSpPr/>
          <p:nvPr/>
        </p:nvSpPr>
        <p:spPr>
          <a:xfrm>
            <a:off x="6647688" y="1975104"/>
            <a:ext cx="420624" cy="420624"/>
          </a:xfrm>
          <a:prstGeom prst="ellipse">
            <a:avLst/>
          </a:prstGeom>
          <a:solidFill>
            <a:srgbClr val="103047"/>
          </a:solidFill>
          <a:ln w="12700">
            <a:solidFill>
              <a:srgbClr val="103047"/>
            </a:solidFill>
            <a:prstDash val="solid"/>
          </a:ln>
        </p:spPr>
        <p:txBody>
          <a:bodyPr/>
          <a:lstStyle/>
          <a:p>
            <a:endParaRPr lang="en-US"/>
          </a:p>
        </p:txBody>
      </p:sp>
      <p:sp>
        <p:nvSpPr>
          <p:cNvPr id="19" name="Text 17"/>
          <p:cNvSpPr/>
          <p:nvPr/>
        </p:nvSpPr>
        <p:spPr>
          <a:xfrm>
            <a:off x="6647688" y="2057400"/>
            <a:ext cx="420624" cy="155448"/>
          </a:xfrm>
          <a:prstGeom prst="rect">
            <a:avLst/>
          </a:prstGeom>
          <a:noFill/>
          <a:ln/>
        </p:spPr>
        <p:txBody>
          <a:bodyPr wrap="square" lIns="0" tIns="0" rIns="0" bIns="0" rtlCol="0" anchor="ctr"/>
          <a:lstStyle/>
          <a:p>
            <a:pPr marL="0" indent="0" algn="ctr">
              <a:buNone/>
            </a:pPr>
            <a:r>
              <a:rPr lang="en-US" sz="1000" b="1" dirty="0">
                <a:solidFill>
                  <a:srgbClr val="FFFFFF"/>
                </a:solidFill>
              </a:rPr>
              <a:t>1</a:t>
            </a:r>
            <a:endParaRPr lang="en-US" sz="1000" dirty="0"/>
          </a:p>
        </p:txBody>
      </p:sp>
      <p:sp>
        <p:nvSpPr>
          <p:cNvPr id="20" name="Text 18"/>
          <p:cNvSpPr/>
          <p:nvPr/>
        </p:nvSpPr>
        <p:spPr>
          <a:xfrm>
            <a:off x="7278624" y="1956816"/>
            <a:ext cx="3703320" cy="493776"/>
          </a:xfrm>
          <a:prstGeom prst="rect">
            <a:avLst/>
          </a:prstGeom>
          <a:noFill/>
          <a:ln/>
        </p:spPr>
        <p:txBody>
          <a:bodyPr wrap="square" lIns="0" tIns="0" rIns="0" bIns="0" rtlCol="0" anchor="ctr">
            <a:normAutofit/>
          </a:bodyPr>
          <a:lstStyle/>
          <a:p>
            <a:pPr marL="0" indent="0">
              <a:buNone/>
            </a:pPr>
            <a:r>
              <a:rPr lang="en-US" sz="1170" dirty="0">
                <a:solidFill>
                  <a:srgbClr val="111827"/>
                </a:solidFill>
              </a:rPr>
              <a:t>Verify disturbed acreage</a:t>
            </a:r>
            <a:endParaRPr lang="en-US" sz="1170" dirty="0"/>
          </a:p>
          <a:p>
            <a:pPr marL="0" indent="0">
              <a:buNone/>
            </a:pPr>
            <a:r>
              <a:rPr lang="en-US" sz="1170" dirty="0">
                <a:solidFill>
                  <a:srgbClr val="111827"/>
                </a:solidFill>
              </a:rPr>
              <a:t>and applicable stormwater plan [1][7]</a:t>
            </a:r>
            <a:endParaRPr lang="en-US" sz="1170" dirty="0"/>
          </a:p>
        </p:txBody>
      </p:sp>
      <p:sp>
        <p:nvSpPr>
          <p:cNvPr id="21" name="Shape 19"/>
          <p:cNvSpPr/>
          <p:nvPr/>
        </p:nvSpPr>
        <p:spPr>
          <a:xfrm>
            <a:off x="6858000" y="2414016"/>
            <a:ext cx="0" cy="384048"/>
          </a:xfrm>
          <a:prstGeom prst="line">
            <a:avLst/>
          </a:prstGeom>
          <a:noFill/>
          <a:ln w="15240">
            <a:solidFill>
              <a:srgbClr val="9CA3AF"/>
            </a:solidFill>
            <a:prstDash val="solid"/>
            <a:tailEnd type="triangle"/>
          </a:ln>
        </p:spPr>
        <p:txBody>
          <a:bodyPr/>
          <a:lstStyle/>
          <a:p>
            <a:endParaRPr lang="en-US"/>
          </a:p>
        </p:txBody>
      </p:sp>
      <p:sp>
        <p:nvSpPr>
          <p:cNvPr id="22" name="Shape 20"/>
          <p:cNvSpPr/>
          <p:nvPr/>
        </p:nvSpPr>
        <p:spPr>
          <a:xfrm>
            <a:off x="6647688" y="2871216"/>
            <a:ext cx="420624" cy="420624"/>
          </a:xfrm>
          <a:prstGeom prst="ellipse">
            <a:avLst/>
          </a:prstGeom>
          <a:solidFill>
            <a:srgbClr val="103047"/>
          </a:solidFill>
          <a:ln w="12700">
            <a:solidFill>
              <a:srgbClr val="103047"/>
            </a:solidFill>
            <a:prstDash val="solid"/>
          </a:ln>
        </p:spPr>
        <p:txBody>
          <a:bodyPr/>
          <a:lstStyle/>
          <a:p>
            <a:endParaRPr lang="en-US"/>
          </a:p>
        </p:txBody>
      </p:sp>
      <p:sp>
        <p:nvSpPr>
          <p:cNvPr id="23" name="Text 21"/>
          <p:cNvSpPr/>
          <p:nvPr/>
        </p:nvSpPr>
        <p:spPr>
          <a:xfrm>
            <a:off x="6647688" y="2953512"/>
            <a:ext cx="420624" cy="155448"/>
          </a:xfrm>
          <a:prstGeom prst="rect">
            <a:avLst/>
          </a:prstGeom>
          <a:noFill/>
          <a:ln/>
        </p:spPr>
        <p:txBody>
          <a:bodyPr wrap="square" lIns="0" tIns="0" rIns="0" bIns="0" rtlCol="0" anchor="ctr"/>
          <a:lstStyle/>
          <a:p>
            <a:pPr marL="0" indent="0" algn="ctr">
              <a:buNone/>
            </a:pPr>
            <a:r>
              <a:rPr lang="en-US" sz="1000" b="1" dirty="0">
                <a:solidFill>
                  <a:srgbClr val="FFFFFF"/>
                </a:solidFill>
              </a:rPr>
              <a:t>2</a:t>
            </a:r>
            <a:endParaRPr lang="en-US" sz="1000" dirty="0"/>
          </a:p>
        </p:txBody>
      </p:sp>
      <p:sp>
        <p:nvSpPr>
          <p:cNvPr id="24" name="Text 22"/>
          <p:cNvSpPr/>
          <p:nvPr/>
        </p:nvSpPr>
        <p:spPr>
          <a:xfrm>
            <a:off x="7278624" y="2852928"/>
            <a:ext cx="3703320" cy="493776"/>
          </a:xfrm>
          <a:prstGeom prst="rect">
            <a:avLst/>
          </a:prstGeom>
          <a:noFill/>
          <a:ln/>
        </p:spPr>
        <p:txBody>
          <a:bodyPr wrap="square" lIns="0" tIns="0" rIns="0" bIns="0" rtlCol="0" anchor="ctr">
            <a:normAutofit/>
          </a:bodyPr>
          <a:lstStyle/>
          <a:p>
            <a:pPr marL="0" indent="0">
              <a:buNone/>
            </a:pPr>
            <a:r>
              <a:rPr lang="en-US" sz="1170" dirty="0">
                <a:solidFill>
                  <a:srgbClr val="111827"/>
                </a:solidFill>
              </a:rPr>
              <a:t>Compare approved and</a:t>
            </a:r>
            <a:endParaRPr lang="en-US" sz="1170" dirty="0"/>
          </a:p>
          <a:p>
            <a:pPr marL="0" indent="0">
              <a:buNone/>
            </a:pPr>
            <a:r>
              <a:rPr lang="en-US" sz="1170" dirty="0">
                <a:solidFill>
                  <a:srgbClr val="111827"/>
                </a:solidFill>
              </a:rPr>
              <a:t>current grades / runoff paths [4][6]</a:t>
            </a:r>
            <a:endParaRPr lang="en-US" sz="1170" dirty="0"/>
          </a:p>
        </p:txBody>
      </p:sp>
      <p:sp>
        <p:nvSpPr>
          <p:cNvPr id="25" name="Shape 23"/>
          <p:cNvSpPr/>
          <p:nvPr/>
        </p:nvSpPr>
        <p:spPr>
          <a:xfrm>
            <a:off x="6858000" y="3310128"/>
            <a:ext cx="0" cy="384048"/>
          </a:xfrm>
          <a:prstGeom prst="line">
            <a:avLst/>
          </a:prstGeom>
          <a:noFill/>
          <a:ln w="15240">
            <a:solidFill>
              <a:srgbClr val="9CA3AF"/>
            </a:solidFill>
            <a:prstDash val="solid"/>
            <a:tailEnd type="triangle"/>
          </a:ln>
        </p:spPr>
        <p:txBody>
          <a:bodyPr/>
          <a:lstStyle/>
          <a:p>
            <a:endParaRPr lang="en-US"/>
          </a:p>
        </p:txBody>
      </p:sp>
      <p:sp>
        <p:nvSpPr>
          <p:cNvPr id="26" name="Shape 24"/>
          <p:cNvSpPr/>
          <p:nvPr/>
        </p:nvSpPr>
        <p:spPr>
          <a:xfrm>
            <a:off x="6647688" y="3767328"/>
            <a:ext cx="420624" cy="420624"/>
          </a:xfrm>
          <a:prstGeom prst="ellipse">
            <a:avLst/>
          </a:prstGeom>
          <a:solidFill>
            <a:srgbClr val="103047"/>
          </a:solidFill>
          <a:ln w="12700">
            <a:solidFill>
              <a:srgbClr val="103047"/>
            </a:solidFill>
            <a:prstDash val="solid"/>
          </a:ln>
        </p:spPr>
        <p:txBody>
          <a:bodyPr/>
          <a:lstStyle/>
          <a:p>
            <a:endParaRPr lang="en-US"/>
          </a:p>
        </p:txBody>
      </p:sp>
      <p:sp>
        <p:nvSpPr>
          <p:cNvPr id="27" name="Text 25"/>
          <p:cNvSpPr/>
          <p:nvPr/>
        </p:nvSpPr>
        <p:spPr>
          <a:xfrm>
            <a:off x="6647688" y="3849624"/>
            <a:ext cx="420624" cy="155448"/>
          </a:xfrm>
          <a:prstGeom prst="rect">
            <a:avLst/>
          </a:prstGeom>
          <a:noFill/>
          <a:ln/>
        </p:spPr>
        <p:txBody>
          <a:bodyPr wrap="square" lIns="0" tIns="0" rIns="0" bIns="0" rtlCol="0" anchor="ctr"/>
          <a:lstStyle/>
          <a:p>
            <a:pPr marL="0" indent="0" algn="ctr">
              <a:buNone/>
            </a:pPr>
            <a:r>
              <a:rPr lang="en-US" sz="1000" b="1" dirty="0">
                <a:solidFill>
                  <a:srgbClr val="FFFFFF"/>
                </a:solidFill>
              </a:rPr>
              <a:t>3</a:t>
            </a:r>
            <a:endParaRPr lang="en-US" sz="1000" dirty="0"/>
          </a:p>
        </p:txBody>
      </p:sp>
      <p:sp>
        <p:nvSpPr>
          <p:cNvPr id="28" name="Text 26"/>
          <p:cNvSpPr/>
          <p:nvPr/>
        </p:nvSpPr>
        <p:spPr>
          <a:xfrm>
            <a:off x="7278624" y="3749040"/>
            <a:ext cx="3703320" cy="493776"/>
          </a:xfrm>
          <a:prstGeom prst="rect">
            <a:avLst/>
          </a:prstGeom>
          <a:noFill/>
          <a:ln/>
        </p:spPr>
        <p:txBody>
          <a:bodyPr wrap="square" lIns="0" tIns="0" rIns="0" bIns="0" rtlCol="0" anchor="ctr">
            <a:normAutofit/>
          </a:bodyPr>
          <a:lstStyle/>
          <a:p>
            <a:pPr marL="0" indent="0">
              <a:buNone/>
            </a:pPr>
            <a:r>
              <a:rPr lang="en-US" sz="1170" dirty="0">
                <a:solidFill>
                  <a:srgbClr val="111827"/>
                </a:solidFill>
              </a:rPr>
              <a:t>Inspect erosion, sediment,</a:t>
            </a:r>
            <a:endParaRPr lang="en-US" sz="1170" dirty="0"/>
          </a:p>
          <a:p>
            <a:pPr marL="0" indent="0">
              <a:buNone/>
            </a:pPr>
            <a:r>
              <a:rPr lang="en-US" sz="1170" dirty="0">
                <a:solidFill>
                  <a:srgbClr val="111827"/>
                </a:solidFill>
              </a:rPr>
              <a:t>inlet and outfall controls [1][3][6]</a:t>
            </a:r>
            <a:endParaRPr lang="en-US" sz="1170" dirty="0"/>
          </a:p>
        </p:txBody>
      </p:sp>
      <p:sp>
        <p:nvSpPr>
          <p:cNvPr id="29" name="Shape 27"/>
          <p:cNvSpPr/>
          <p:nvPr/>
        </p:nvSpPr>
        <p:spPr>
          <a:xfrm>
            <a:off x="6858000" y="4206240"/>
            <a:ext cx="0" cy="384048"/>
          </a:xfrm>
          <a:prstGeom prst="line">
            <a:avLst/>
          </a:prstGeom>
          <a:noFill/>
          <a:ln w="15240">
            <a:solidFill>
              <a:srgbClr val="9CA3AF"/>
            </a:solidFill>
            <a:prstDash val="solid"/>
            <a:tailEnd type="triangle"/>
          </a:ln>
        </p:spPr>
        <p:txBody>
          <a:bodyPr/>
          <a:lstStyle/>
          <a:p>
            <a:endParaRPr lang="en-US"/>
          </a:p>
        </p:txBody>
      </p:sp>
      <p:sp>
        <p:nvSpPr>
          <p:cNvPr id="30" name="Shape 28"/>
          <p:cNvSpPr/>
          <p:nvPr/>
        </p:nvSpPr>
        <p:spPr>
          <a:xfrm>
            <a:off x="6647688" y="4663440"/>
            <a:ext cx="420624" cy="420624"/>
          </a:xfrm>
          <a:prstGeom prst="ellipse">
            <a:avLst/>
          </a:prstGeom>
          <a:solidFill>
            <a:srgbClr val="103047"/>
          </a:solidFill>
          <a:ln w="12700">
            <a:solidFill>
              <a:srgbClr val="103047"/>
            </a:solidFill>
            <a:prstDash val="solid"/>
          </a:ln>
        </p:spPr>
        <p:txBody>
          <a:bodyPr/>
          <a:lstStyle/>
          <a:p>
            <a:endParaRPr lang="en-US"/>
          </a:p>
        </p:txBody>
      </p:sp>
      <p:sp>
        <p:nvSpPr>
          <p:cNvPr id="31" name="Text 29"/>
          <p:cNvSpPr/>
          <p:nvPr/>
        </p:nvSpPr>
        <p:spPr>
          <a:xfrm>
            <a:off x="6647688" y="4745736"/>
            <a:ext cx="420624" cy="155448"/>
          </a:xfrm>
          <a:prstGeom prst="rect">
            <a:avLst/>
          </a:prstGeom>
          <a:noFill/>
          <a:ln/>
        </p:spPr>
        <p:txBody>
          <a:bodyPr wrap="square" lIns="0" tIns="0" rIns="0" bIns="0" rtlCol="0" anchor="ctr"/>
          <a:lstStyle/>
          <a:p>
            <a:pPr marL="0" indent="0" algn="ctr">
              <a:buNone/>
            </a:pPr>
            <a:r>
              <a:rPr lang="en-US" sz="1000" b="1" dirty="0">
                <a:solidFill>
                  <a:srgbClr val="FFFFFF"/>
                </a:solidFill>
              </a:rPr>
              <a:t>4</a:t>
            </a:r>
            <a:endParaRPr lang="en-US" sz="1000" dirty="0"/>
          </a:p>
        </p:txBody>
      </p:sp>
      <p:sp>
        <p:nvSpPr>
          <p:cNvPr id="32" name="Text 30"/>
          <p:cNvSpPr/>
          <p:nvPr/>
        </p:nvSpPr>
        <p:spPr>
          <a:xfrm>
            <a:off x="7278624" y="4645152"/>
            <a:ext cx="3703320" cy="493776"/>
          </a:xfrm>
          <a:prstGeom prst="rect">
            <a:avLst/>
          </a:prstGeom>
          <a:noFill/>
          <a:ln/>
        </p:spPr>
        <p:txBody>
          <a:bodyPr wrap="square" lIns="0" tIns="0" rIns="0" bIns="0" rtlCol="0" anchor="ctr">
            <a:normAutofit/>
          </a:bodyPr>
          <a:lstStyle/>
          <a:p>
            <a:pPr marL="0" indent="0">
              <a:buNone/>
            </a:pPr>
            <a:r>
              <a:rPr lang="en-US" sz="1170" dirty="0">
                <a:solidFill>
                  <a:srgbClr val="111827"/>
                </a:solidFill>
              </a:rPr>
              <a:t>Require and review final</a:t>
            </a:r>
            <a:endParaRPr lang="en-US" sz="1170" dirty="0"/>
          </a:p>
          <a:p>
            <a:pPr marL="0" indent="0">
              <a:buNone/>
            </a:pPr>
            <a:r>
              <a:rPr lang="en-US" sz="1170" dirty="0">
                <a:solidFill>
                  <a:srgbClr val="111827"/>
                </a:solidFill>
              </a:rPr>
              <a:t>as-built survey before final [5]</a:t>
            </a:r>
            <a:endParaRPr lang="en-US" sz="1170" dirty="0"/>
          </a:p>
        </p:txBody>
      </p:sp>
      <p:sp>
        <p:nvSpPr>
          <p:cNvPr id="33" name="Shape 31"/>
          <p:cNvSpPr/>
          <p:nvPr/>
        </p:nvSpPr>
        <p:spPr>
          <a:xfrm>
            <a:off x="6537960" y="5669280"/>
            <a:ext cx="4663440" cy="530352"/>
          </a:xfrm>
          <a:prstGeom prst="roundRect">
            <a:avLst>
              <a:gd name="adj" fmla="val 8621"/>
            </a:avLst>
          </a:prstGeom>
          <a:solidFill>
            <a:srgbClr val="F0F7FF">
              <a:alpha val="98000"/>
            </a:srgbClr>
          </a:solidFill>
          <a:ln w="15240">
            <a:solidFill>
              <a:srgbClr val="2A6FBB"/>
            </a:solidFill>
            <a:prstDash val="solid"/>
          </a:ln>
        </p:spPr>
        <p:txBody>
          <a:bodyPr/>
          <a:lstStyle/>
          <a:p>
            <a:endParaRPr lang="en-US"/>
          </a:p>
        </p:txBody>
      </p:sp>
      <p:sp>
        <p:nvSpPr>
          <p:cNvPr id="34" name="Text 32"/>
          <p:cNvSpPr/>
          <p:nvPr/>
        </p:nvSpPr>
        <p:spPr>
          <a:xfrm>
            <a:off x="6647688" y="5760720"/>
            <a:ext cx="4443984" cy="365760"/>
          </a:xfrm>
          <a:prstGeom prst="rect">
            <a:avLst/>
          </a:prstGeom>
          <a:noFill/>
          <a:ln/>
        </p:spPr>
        <p:txBody>
          <a:bodyPr wrap="square" lIns="0" tIns="0" rIns="0" bIns="0" rtlCol="0" anchor="ctr">
            <a:normAutofit fontScale="85000" lnSpcReduction="10000"/>
          </a:bodyPr>
          <a:lstStyle/>
          <a:p>
            <a:pPr marL="0" indent="0">
              <a:buNone/>
            </a:pPr>
            <a:r>
              <a:rPr lang="en-US" sz="1050" dirty="0">
                <a:solidFill>
                  <a:srgbClr val="111827"/>
                </a:solidFill>
              </a:rPr>
              <a:t>The presentation does not determine whether a violation occurred. It asks the City to verify which requirements apply, inspect current controls, and document compliance.</a:t>
            </a:r>
            <a:endParaRPr lang="en-US" sz="1050" dirty="0"/>
          </a:p>
        </p:txBody>
      </p:sp>
      <p:sp>
        <p:nvSpPr>
          <p:cNvPr id="35" name="Text 33"/>
          <p:cNvSpPr/>
          <p:nvPr/>
        </p:nvSpPr>
        <p:spPr>
          <a:xfrm>
            <a:off x="502920" y="6473952"/>
            <a:ext cx="7863840" cy="164592"/>
          </a:xfrm>
          <a:prstGeom prst="rect">
            <a:avLst/>
          </a:prstGeom>
          <a:noFill/>
          <a:ln/>
        </p:spPr>
        <p:txBody>
          <a:bodyPr wrap="square" lIns="0" tIns="0" rIns="0" bIns="0" rtlCol="0" anchor="ctr">
            <a:normAutofit/>
          </a:bodyPr>
          <a:lstStyle/>
          <a:p>
            <a:pPr marL="0" indent="0">
              <a:buNone/>
            </a:pPr>
            <a:r>
              <a:rPr lang="en-US" sz="640" dirty="0">
                <a:solidFill>
                  <a:srgbClr val="6B7280"/>
                </a:solidFill>
              </a:rPr>
              <a:t>City and state authorities: References [1], [3], [4], [5], [6], [7].</a:t>
            </a:r>
            <a:endParaRPr lang="en-US" sz="640" dirty="0"/>
          </a:p>
        </p:txBody>
      </p:sp>
      <p:sp>
        <p:nvSpPr>
          <p:cNvPr id="38" name="Text 35"/>
          <p:cNvSpPr/>
          <p:nvPr/>
        </p:nvSpPr>
        <p:spPr>
          <a:xfrm>
            <a:off x="11631168" y="6702552"/>
            <a:ext cx="228600" cy="128016"/>
          </a:xfrm>
          <a:prstGeom prst="rect">
            <a:avLst/>
          </a:prstGeom>
          <a:noFill/>
          <a:ln/>
        </p:spPr>
        <p:txBody>
          <a:bodyPr wrap="square" lIns="0" tIns="0" rIns="0" bIns="0" rtlCol="0" anchor="ctr"/>
          <a:lstStyle/>
          <a:p>
            <a:pPr marL="0" indent="0" algn="r">
              <a:buNone/>
            </a:pPr>
            <a:r>
              <a:rPr lang="en-US" sz="680" dirty="0">
                <a:solidFill>
                  <a:srgbClr val="9CA3AF"/>
                </a:solidFill>
              </a:rPr>
              <a:t>11</a:t>
            </a:r>
            <a:endParaRPr lang="en-US" sz="68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502920" y="320040"/>
            <a:ext cx="8138160" cy="411480"/>
          </a:xfrm>
          <a:prstGeom prst="rect">
            <a:avLst/>
          </a:prstGeom>
          <a:noFill/>
          <a:ln/>
        </p:spPr>
        <p:txBody>
          <a:bodyPr wrap="square" lIns="0" tIns="0" rIns="0" bIns="0" rtlCol="0" anchor="ctr"/>
          <a:lstStyle/>
          <a:p>
            <a:pPr marL="0" indent="0">
              <a:buNone/>
            </a:pPr>
            <a:r>
              <a:rPr lang="en-US" sz="2400" b="1" dirty="0">
                <a:solidFill>
                  <a:srgbClr val="103047"/>
                </a:solidFill>
                <a:latin typeface="Aptos Display" pitchFamily="34" charset="0"/>
                <a:ea typeface="Aptos Display" pitchFamily="34" charset="-122"/>
                <a:cs typeface="Aptos Display" pitchFamily="34" charset="-120"/>
              </a:rPr>
              <a:t>Requests to the City</a:t>
            </a:r>
            <a:endParaRPr lang="en-US" sz="2400" dirty="0"/>
          </a:p>
        </p:txBody>
      </p:sp>
      <p:sp>
        <p:nvSpPr>
          <p:cNvPr id="3" name="Text 1"/>
          <p:cNvSpPr/>
          <p:nvPr/>
        </p:nvSpPr>
        <p:spPr>
          <a:xfrm>
            <a:off x="530352" y="758952"/>
            <a:ext cx="8686800" cy="256032"/>
          </a:xfrm>
          <a:prstGeom prst="rect">
            <a:avLst/>
          </a:prstGeom>
          <a:noFill/>
          <a:ln/>
        </p:spPr>
        <p:txBody>
          <a:bodyPr wrap="square" lIns="0" tIns="0" rIns="0" bIns="0" rtlCol="0" anchor="ctr"/>
          <a:lstStyle/>
          <a:p>
            <a:pPr marL="0" indent="0">
              <a:buNone/>
            </a:pPr>
            <a:r>
              <a:rPr lang="en-US" sz="950" dirty="0">
                <a:solidFill>
                  <a:srgbClr val="545B62"/>
                </a:solidFill>
              </a:rPr>
              <a:t>The requested conditions should be measurable and enforceable before final approval or occupancy.</a:t>
            </a:r>
            <a:endParaRPr lang="en-US" sz="950" dirty="0"/>
          </a:p>
        </p:txBody>
      </p:sp>
      <p:sp>
        <p:nvSpPr>
          <p:cNvPr id="4" name="Shape 2"/>
          <p:cNvSpPr/>
          <p:nvPr/>
        </p:nvSpPr>
        <p:spPr>
          <a:xfrm>
            <a:off x="502920" y="1078992"/>
            <a:ext cx="11201400" cy="0"/>
          </a:xfrm>
          <a:prstGeom prst="line">
            <a:avLst/>
          </a:prstGeom>
          <a:noFill/>
          <a:ln w="15240">
            <a:solidFill>
              <a:srgbClr val="D9EBF7"/>
            </a:solidFill>
            <a:prstDash val="solid"/>
          </a:ln>
        </p:spPr>
        <p:txBody>
          <a:bodyPr/>
          <a:lstStyle/>
          <a:p>
            <a:endParaRPr lang="en-US"/>
          </a:p>
        </p:txBody>
      </p:sp>
      <p:sp>
        <p:nvSpPr>
          <p:cNvPr id="5" name="Shape 3"/>
          <p:cNvSpPr/>
          <p:nvPr/>
        </p:nvSpPr>
        <p:spPr>
          <a:xfrm>
            <a:off x="777240" y="1344168"/>
            <a:ext cx="420624" cy="420624"/>
          </a:xfrm>
          <a:prstGeom prst="ellipse">
            <a:avLst/>
          </a:prstGeom>
          <a:solidFill>
            <a:srgbClr val="2A6FBB"/>
          </a:solidFill>
          <a:ln w="12700">
            <a:solidFill>
              <a:srgbClr val="2A6FBB"/>
            </a:solidFill>
            <a:prstDash val="solid"/>
          </a:ln>
        </p:spPr>
        <p:txBody>
          <a:bodyPr/>
          <a:lstStyle/>
          <a:p>
            <a:endParaRPr lang="en-US"/>
          </a:p>
        </p:txBody>
      </p:sp>
      <p:sp>
        <p:nvSpPr>
          <p:cNvPr id="6" name="Text 4"/>
          <p:cNvSpPr/>
          <p:nvPr/>
        </p:nvSpPr>
        <p:spPr>
          <a:xfrm>
            <a:off x="777240" y="1426464"/>
            <a:ext cx="420624" cy="164592"/>
          </a:xfrm>
          <a:prstGeom prst="rect">
            <a:avLst/>
          </a:prstGeom>
          <a:noFill/>
          <a:ln/>
        </p:spPr>
        <p:txBody>
          <a:bodyPr wrap="square" lIns="0" tIns="0" rIns="0" bIns="0" rtlCol="0" anchor="ctr"/>
          <a:lstStyle/>
          <a:p>
            <a:pPr marL="0" indent="0" algn="ctr">
              <a:buNone/>
            </a:pPr>
            <a:r>
              <a:rPr lang="en-US" sz="1100" b="1" dirty="0">
                <a:solidFill>
                  <a:srgbClr val="FFFFFF"/>
                </a:solidFill>
              </a:rPr>
              <a:t>1</a:t>
            </a:r>
            <a:endParaRPr lang="en-US" sz="1100" dirty="0"/>
          </a:p>
        </p:txBody>
      </p:sp>
      <p:sp>
        <p:nvSpPr>
          <p:cNvPr id="7" name="Text 5"/>
          <p:cNvSpPr/>
          <p:nvPr/>
        </p:nvSpPr>
        <p:spPr>
          <a:xfrm>
            <a:off x="1417320" y="1298448"/>
            <a:ext cx="3749040" cy="256032"/>
          </a:xfrm>
          <a:prstGeom prst="rect">
            <a:avLst/>
          </a:prstGeom>
          <a:noFill/>
          <a:ln/>
        </p:spPr>
        <p:txBody>
          <a:bodyPr wrap="square" lIns="0" tIns="0" rIns="0" bIns="0" rtlCol="0" anchor="ctr"/>
          <a:lstStyle/>
          <a:p>
            <a:pPr marL="0" indent="0">
              <a:buNone/>
            </a:pPr>
            <a:r>
              <a:rPr lang="en-US" sz="1450" b="1" dirty="0">
                <a:solidFill>
                  <a:srgbClr val="103047"/>
                </a:solidFill>
              </a:rPr>
              <a:t>Require an updated grading &amp; drainage plan</a:t>
            </a:r>
            <a:endParaRPr lang="en-US" sz="1450" dirty="0"/>
          </a:p>
        </p:txBody>
      </p:sp>
      <p:sp>
        <p:nvSpPr>
          <p:cNvPr id="8" name="Text 6"/>
          <p:cNvSpPr/>
          <p:nvPr/>
        </p:nvSpPr>
        <p:spPr>
          <a:xfrm>
            <a:off x="5349240" y="1298448"/>
            <a:ext cx="5760720" cy="365760"/>
          </a:xfrm>
          <a:prstGeom prst="rect">
            <a:avLst/>
          </a:prstGeom>
          <a:noFill/>
          <a:ln/>
        </p:spPr>
        <p:txBody>
          <a:bodyPr wrap="square" lIns="0" tIns="0" rIns="0" bIns="0" rtlCol="0" anchor="ctr">
            <a:normAutofit/>
          </a:bodyPr>
          <a:lstStyle/>
          <a:p>
            <a:pPr marL="0" indent="0">
              <a:buNone/>
            </a:pPr>
            <a:r>
              <a:rPr lang="en-US" sz="1130" dirty="0">
                <a:solidFill>
                  <a:srgbClr val="111827"/>
                </a:solidFill>
              </a:rPr>
              <a:t>Include existing/proposed contours, drainage arrows, fill areas, driveway grades, and discharge points.</a:t>
            </a:r>
            <a:endParaRPr lang="en-US" sz="1130" dirty="0"/>
          </a:p>
        </p:txBody>
      </p:sp>
      <p:sp>
        <p:nvSpPr>
          <p:cNvPr id="9" name="Shape 7"/>
          <p:cNvSpPr/>
          <p:nvPr/>
        </p:nvSpPr>
        <p:spPr>
          <a:xfrm>
            <a:off x="987552" y="1783080"/>
            <a:ext cx="0" cy="411480"/>
          </a:xfrm>
          <a:prstGeom prst="line">
            <a:avLst/>
          </a:prstGeom>
          <a:noFill/>
          <a:ln w="13970">
            <a:solidFill>
              <a:srgbClr val="D1D5DB"/>
            </a:solidFill>
            <a:prstDash val="solid"/>
          </a:ln>
        </p:spPr>
        <p:txBody>
          <a:bodyPr/>
          <a:lstStyle/>
          <a:p>
            <a:endParaRPr lang="en-US"/>
          </a:p>
        </p:txBody>
      </p:sp>
      <p:sp>
        <p:nvSpPr>
          <p:cNvPr id="10" name="Shape 8"/>
          <p:cNvSpPr/>
          <p:nvPr/>
        </p:nvSpPr>
        <p:spPr>
          <a:xfrm>
            <a:off x="777240" y="2276856"/>
            <a:ext cx="420624" cy="420624"/>
          </a:xfrm>
          <a:prstGeom prst="ellipse">
            <a:avLst/>
          </a:prstGeom>
          <a:solidFill>
            <a:srgbClr val="2A6FBB"/>
          </a:solidFill>
          <a:ln w="12700">
            <a:solidFill>
              <a:srgbClr val="2A6FBB"/>
            </a:solidFill>
            <a:prstDash val="solid"/>
          </a:ln>
        </p:spPr>
        <p:txBody>
          <a:bodyPr/>
          <a:lstStyle/>
          <a:p>
            <a:endParaRPr lang="en-US"/>
          </a:p>
        </p:txBody>
      </p:sp>
      <p:sp>
        <p:nvSpPr>
          <p:cNvPr id="11" name="Text 9"/>
          <p:cNvSpPr/>
          <p:nvPr/>
        </p:nvSpPr>
        <p:spPr>
          <a:xfrm>
            <a:off x="777240" y="2359152"/>
            <a:ext cx="420624" cy="164592"/>
          </a:xfrm>
          <a:prstGeom prst="rect">
            <a:avLst/>
          </a:prstGeom>
          <a:noFill/>
          <a:ln/>
        </p:spPr>
        <p:txBody>
          <a:bodyPr wrap="square" lIns="0" tIns="0" rIns="0" bIns="0" rtlCol="0" anchor="ctr"/>
          <a:lstStyle/>
          <a:p>
            <a:pPr marL="0" indent="0" algn="ctr">
              <a:buNone/>
            </a:pPr>
            <a:r>
              <a:rPr lang="en-US" sz="1100" b="1" dirty="0">
                <a:solidFill>
                  <a:srgbClr val="FFFFFF"/>
                </a:solidFill>
              </a:rPr>
              <a:t>2</a:t>
            </a:r>
            <a:endParaRPr lang="en-US" sz="1100" dirty="0"/>
          </a:p>
        </p:txBody>
      </p:sp>
      <p:sp>
        <p:nvSpPr>
          <p:cNvPr id="12" name="Text 10"/>
          <p:cNvSpPr/>
          <p:nvPr/>
        </p:nvSpPr>
        <p:spPr>
          <a:xfrm>
            <a:off x="1417320" y="2231136"/>
            <a:ext cx="3749040" cy="256032"/>
          </a:xfrm>
          <a:prstGeom prst="rect">
            <a:avLst/>
          </a:prstGeom>
          <a:noFill/>
          <a:ln/>
        </p:spPr>
        <p:txBody>
          <a:bodyPr wrap="square" lIns="0" tIns="0" rIns="0" bIns="0" rtlCol="0" anchor="ctr"/>
          <a:lstStyle/>
          <a:p>
            <a:pPr marL="0" indent="0">
              <a:buNone/>
            </a:pPr>
            <a:r>
              <a:rPr lang="en-US" sz="1450" b="1" dirty="0">
                <a:solidFill>
                  <a:srgbClr val="103047"/>
                </a:solidFill>
              </a:rPr>
              <a:t>Quantify added impervious surface</a:t>
            </a:r>
            <a:endParaRPr lang="en-US" sz="1450" dirty="0"/>
          </a:p>
        </p:txBody>
      </p:sp>
      <p:sp>
        <p:nvSpPr>
          <p:cNvPr id="13" name="Text 11"/>
          <p:cNvSpPr/>
          <p:nvPr/>
        </p:nvSpPr>
        <p:spPr>
          <a:xfrm>
            <a:off x="5349240" y="2231136"/>
            <a:ext cx="5760720" cy="365760"/>
          </a:xfrm>
          <a:prstGeom prst="rect">
            <a:avLst/>
          </a:prstGeom>
          <a:noFill/>
          <a:ln/>
        </p:spPr>
        <p:txBody>
          <a:bodyPr wrap="square" lIns="0" tIns="0" rIns="0" bIns="0" rtlCol="0" anchor="ctr">
            <a:normAutofit/>
          </a:bodyPr>
          <a:lstStyle/>
          <a:p>
            <a:pPr marL="0" indent="0">
              <a:buNone/>
            </a:pPr>
            <a:r>
              <a:rPr lang="en-US" sz="1130" dirty="0">
                <a:solidFill>
                  <a:srgbClr val="111827"/>
                </a:solidFill>
              </a:rPr>
              <a:t>Roof, covered porches, garage, driveway, walkways, patios, and compacted construction access.</a:t>
            </a:r>
            <a:endParaRPr lang="en-US" sz="1130" dirty="0"/>
          </a:p>
        </p:txBody>
      </p:sp>
      <p:sp>
        <p:nvSpPr>
          <p:cNvPr id="14" name="Shape 12"/>
          <p:cNvSpPr/>
          <p:nvPr/>
        </p:nvSpPr>
        <p:spPr>
          <a:xfrm>
            <a:off x="987552" y="2715768"/>
            <a:ext cx="0" cy="411480"/>
          </a:xfrm>
          <a:prstGeom prst="line">
            <a:avLst/>
          </a:prstGeom>
          <a:noFill/>
          <a:ln w="13970">
            <a:solidFill>
              <a:srgbClr val="D1D5DB"/>
            </a:solidFill>
            <a:prstDash val="solid"/>
          </a:ln>
        </p:spPr>
        <p:txBody>
          <a:bodyPr/>
          <a:lstStyle/>
          <a:p>
            <a:endParaRPr lang="en-US"/>
          </a:p>
        </p:txBody>
      </p:sp>
      <p:sp>
        <p:nvSpPr>
          <p:cNvPr id="15" name="Shape 13"/>
          <p:cNvSpPr/>
          <p:nvPr/>
        </p:nvSpPr>
        <p:spPr>
          <a:xfrm>
            <a:off x="777240" y="3209544"/>
            <a:ext cx="420624" cy="420624"/>
          </a:xfrm>
          <a:prstGeom prst="ellipse">
            <a:avLst/>
          </a:prstGeom>
          <a:solidFill>
            <a:srgbClr val="2A6FBB"/>
          </a:solidFill>
          <a:ln w="12700">
            <a:solidFill>
              <a:srgbClr val="2A6FBB"/>
            </a:solidFill>
            <a:prstDash val="solid"/>
          </a:ln>
        </p:spPr>
        <p:txBody>
          <a:bodyPr/>
          <a:lstStyle/>
          <a:p>
            <a:endParaRPr lang="en-US"/>
          </a:p>
        </p:txBody>
      </p:sp>
      <p:sp>
        <p:nvSpPr>
          <p:cNvPr id="16" name="Text 14"/>
          <p:cNvSpPr/>
          <p:nvPr/>
        </p:nvSpPr>
        <p:spPr>
          <a:xfrm>
            <a:off x="777240" y="3291840"/>
            <a:ext cx="420624" cy="164592"/>
          </a:xfrm>
          <a:prstGeom prst="rect">
            <a:avLst/>
          </a:prstGeom>
          <a:noFill/>
          <a:ln/>
        </p:spPr>
        <p:txBody>
          <a:bodyPr wrap="square" lIns="0" tIns="0" rIns="0" bIns="0" rtlCol="0" anchor="ctr"/>
          <a:lstStyle/>
          <a:p>
            <a:pPr marL="0" indent="0" algn="ctr">
              <a:buNone/>
            </a:pPr>
            <a:r>
              <a:rPr lang="en-US" sz="1100" b="1" dirty="0">
                <a:solidFill>
                  <a:srgbClr val="FFFFFF"/>
                </a:solidFill>
              </a:rPr>
              <a:t>3</a:t>
            </a:r>
            <a:endParaRPr lang="en-US" sz="1100" dirty="0"/>
          </a:p>
        </p:txBody>
      </p:sp>
      <p:sp>
        <p:nvSpPr>
          <p:cNvPr id="17" name="Text 15"/>
          <p:cNvSpPr/>
          <p:nvPr/>
        </p:nvSpPr>
        <p:spPr>
          <a:xfrm>
            <a:off x="1417320" y="3163824"/>
            <a:ext cx="3749040" cy="256032"/>
          </a:xfrm>
          <a:prstGeom prst="rect">
            <a:avLst/>
          </a:prstGeom>
          <a:noFill/>
          <a:ln/>
        </p:spPr>
        <p:txBody>
          <a:bodyPr wrap="square" lIns="0" tIns="0" rIns="0" bIns="0" rtlCol="0" anchor="ctr"/>
          <a:lstStyle/>
          <a:p>
            <a:pPr marL="0" indent="0">
              <a:buNone/>
            </a:pPr>
            <a:r>
              <a:rPr lang="en-US" sz="1450" b="1" dirty="0">
                <a:solidFill>
                  <a:srgbClr val="103047"/>
                </a:solidFill>
              </a:rPr>
              <a:t>Route runoff to an approved path</a:t>
            </a:r>
            <a:endParaRPr lang="en-US" sz="1450" dirty="0"/>
          </a:p>
        </p:txBody>
      </p:sp>
      <p:sp>
        <p:nvSpPr>
          <p:cNvPr id="18" name="Text 16"/>
          <p:cNvSpPr/>
          <p:nvPr/>
        </p:nvSpPr>
        <p:spPr>
          <a:xfrm>
            <a:off x="5349240" y="3163824"/>
            <a:ext cx="5760720" cy="365760"/>
          </a:xfrm>
          <a:prstGeom prst="rect">
            <a:avLst/>
          </a:prstGeom>
          <a:noFill/>
          <a:ln/>
        </p:spPr>
        <p:txBody>
          <a:bodyPr wrap="square" lIns="0" tIns="0" rIns="0" bIns="0" rtlCol="0" anchor="ctr">
            <a:normAutofit/>
          </a:bodyPr>
          <a:lstStyle/>
          <a:p>
            <a:pPr marL="0" indent="0">
              <a:buNone/>
            </a:pPr>
            <a:r>
              <a:rPr lang="en-US" sz="1130" dirty="0">
                <a:solidFill>
                  <a:srgbClr val="111827"/>
                </a:solidFill>
              </a:rPr>
              <a:t>Show downspout leaders, swales, drains, or detention so runoff is not concentrated on adjacent lots.</a:t>
            </a:r>
            <a:endParaRPr lang="en-US" sz="1130" dirty="0"/>
          </a:p>
        </p:txBody>
      </p:sp>
      <p:sp>
        <p:nvSpPr>
          <p:cNvPr id="19" name="Shape 17"/>
          <p:cNvSpPr/>
          <p:nvPr/>
        </p:nvSpPr>
        <p:spPr>
          <a:xfrm>
            <a:off x="987552" y="3648456"/>
            <a:ext cx="0" cy="411480"/>
          </a:xfrm>
          <a:prstGeom prst="line">
            <a:avLst/>
          </a:prstGeom>
          <a:noFill/>
          <a:ln w="13970">
            <a:solidFill>
              <a:srgbClr val="D1D5DB"/>
            </a:solidFill>
            <a:prstDash val="solid"/>
          </a:ln>
        </p:spPr>
        <p:txBody>
          <a:bodyPr/>
          <a:lstStyle/>
          <a:p>
            <a:endParaRPr lang="en-US"/>
          </a:p>
        </p:txBody>
      </p:sp>
      <p:sp>
        <p:nvSpPr>
          <p:cNvPr id="20" name="Shape 18"/>
          <p:cNvSpPr/>
          <p:nvPr/>
        </p:nvSpPr>
        <p:spPr>
          <a:xfrm>
            <a:off x="777240" y="4142232"/>
            <a:ext cx="420624" cy="420624"/>
          </a:xfrm>
          <a:prstGeom prst="ellipse">
            <a:avLst/>
          </a:prstGeom>
          <a:solidFill>
            <a:srgbClr val="D96C2C"/>
          </a:solidFill>
          <a:ln w="12700">
            <a:solidFill>
              <a:srgbClr val="D96C2C"/>
            </a:solidFill>
            <a:prstDash val="solid"/>
          </a:ln>
        </p:spPr>
        <p:txBody>
          <a:bodyPr/>
          <a:lstStyle/>
          <a:p>
            <a:endParaRPr lang="en-US"/>
          </a:p>
        </p:txBody>
      </p:sp>
      <p:sp>
        <p:nvSpPr>
          <p:cNvPr id="21" name="Text 19"/>
          <p:cNvSpPr/>
          <p:nvPr/>
        </p:nvSpPr>
        <p:spPr>
          <a:xfrm>
            <a:off x="777240" y="4224528"/>
            <a:ext cx="420624" cy="164592"/>
          </a:xfrm>
          <a:prstGeom prst="rect">
            <a:avLst/>
          </a:prstGeom>
          <a:noFill/>
          <a:ln/>
        </p:spPr>
        <p:txBody>
          <a:bodyPr wrap="square" lIns="0" tIns="0" rIns="0" bIns="0" rtlCol="0" anchor="ctr"/>
          <a:lstStyle/>
          <a:p>
            <a:pPr marL="0" indent="0" algn="ctr">
              <a:buNone/>
            </a:pPr>
            <a:r>
              <a:rPr lang="en-US" sz="1100" b="1" dirty="0">
                <a:solidFill>
                  <a:srgbClr val="FFFFFF"/>
                </a:solidFill>
              </a:rPr>
              <a:t>4</a:t>
            </a:r>
            <a:endParaRPr lang="en-US" sz="1100" dirty="0"/>
          </a:p>
        </p:txBody>
      </p:sp>
      <p:sp>
        <p:nvSpPr>
          <p:cNvPr id="22" name="Text 20"/>
          <p:cNvSpPr/>
          <p:nvPr/>
        </p:nvSpPr>
        <p:spPr>
          <a:xfrm>
            <a:off x="1417320" y="4096512"/>
            <a:ext cx="3749040" cy="256032"/>
          </a:xfrm>
          <a:prstGeom prst="rect">
            <a:avLst/>
          </a:prstGeom>
          <a:noFill/>
          <a:ln/>
        </p:spPr>
        <p:txBody>
          <a:bodyPr wrap="square" lIns="0" tIns="0" rIns="0" bIns="0" rtlCol="0" anchor="ctr"/>
          <a:lstStyle/>
          <a:p>
            <a:pPr marL="0" indent="0">
              <a:buNone/>
            </a:pPr>
            <a:r>
              <a:rPr lang="en-US" sz="1450" b="1" dirty="0">
                <a:solidFill>
                  <a:srgbClr val="103047"/>
                </a:solidFill>
              </a:rPr>
              <a:t>Confirm final as-built verification [5]</a:t>
            </a:r>
            <a:endParaRPr lang="en-US" sz="1450" dirty="0"/>
          </a:p>
        </p:txBody>
      </p:sp>
      <p:sp>
        <p:nvSpPr>
          <p:cNvPr id="23" name="Text 21"/>
          <p:cNvSpPr/>
          <p:nvPr/>
        </p:nvSpPr>
        <p:spPr>
          <a:xfrm>
            <a:off x="5349240" y="4096512"/>
            <a:ext cx="5760720" cy="365760"/>
          </a:xfrm>
          <a:prstGeom prst="rect">
            <a:avLst/>
          </a:prstGeom>
          <a:noFill/>
          <a:ln/>
        </p:spPr>
        <p:txBody>
          <a:bodyPr wrap="square" lIns="0" tIns="0" rIns="0" bIns="0" rtlCol="0" anchor="ctr">
            <a:normAutofit/>
          </a:bodyPr>
          <a:lstStyle/>
          <a:p>
            <a:pPr marL="0" indent="0">
              <a:buNone/>
            </a:pPr>
            <a:r>
              <a:rPr lang="en-US" sz="1130" dirty="0">
                <a:solidFill>
                  <a:srgbClr val="111827"/>
                </a:solidFill>
              </a:rPr>
              <a:t>Enforce the current requirement for a licensed-surveyor grading &amp; drainage survey before final inspection.</a:t>
            </a:r>
            <a:endParaRPr lang="en-US" sz="1130" dirty="0"/>
          </a:p>
        </p:txBody>
      </p:sp>
      <p:sp>
        <p:nvSpPr>
          <p:cNvPr id="24" name="Shape 22"/>
          <p:cNvSpPr/>
          <p:nvPr/>
        </p:nvSpPr>
        <p:spPr>
          <a:xfrm>
            <a:off x="987552" y="4581144"/>
            <a:ext cx="0" cy="411480"/>
          </a:xfrm>
          <a:prstGeom prst="line">
            <a:avLst/>
          </a:prstGeom>
          <a:noFill/>
          <a:ln w="13970">
            <a:solidFill>
              <a:srgbClr val="D1D5DB"/>
            </a:solidFill>
            <a:prstDash val="solid"/>
          </a:ln>
        </p:spPr>
        <p:txBody>
          <a:bodyPr/>
          <a:lstStyle/>
          <a:p>
            <a:endParaRPr lang="en-US"/>
          </a:p>
        </p:txBody>
      </p:sp>
      <p:sp>
        <p:nvSpPr>
          <p:cNvPr id="25" name="Shape 23"/>
          <p:cNvSpPr/>
          <p:nvPr/>
        </p:nvSpPr>
        <p:spPr>
          <a:xfrm>
            <a:off x="777240" y="5074920"/>
            <a:ext cx="420624" cy="420624"/>
          </a:xfrm>
          <a:prstGeom prst="ellipse">
            <a:avLst/>
          </a:prstGeom>
          <a:solidFill>
            <a:srgbClr val="D96C2C"/>
          </a:solidFill>
          <a:ln w="12700">
            <a:solidFill>
              <a:srgbClr val="D96C2C"/>
            </a:solidFill>
            <a:prstDash val="solid"/>
          </a:ln>
        </p:spPr>
        <p:txBody>
          <a:bodyPr/>
          <a:lstStyle/>
          <a:p>
            <a:endParaRPr lang="en-US"/>
          </a:p>
        </p:txBody>
      </p:sp>
      <p:sp>
        <p:nvSpPr>
          <p:cNvPr id="26" name="Text 24"/>
          <p:cNvSpPr/>
          <p:nvPr/>
        </p:nvSpPr>
        <p:spPr>
          <a:xfrm>
            <a:off x="777240" y="5157216"/>
            <a:ext cx="420624" cy="164592"/>
          </a:xfrm>
          <a:prstGeom prst="rect">
            <a:avLst/>
          </a:prstGeom>
          <a:noFill/>
          <a:ln/>
        </p:spPr>
        <p:txBody>
          <a:bodyPr wrap="square" lIns="0" tIns="0" rIns="0" bIns="0" rtlCol="0" anchor="ctr"/>
          <a:lstStyle/>
          <a:p>
            <a:pPr marL="0" indent="0" algn="ctr">
              <a:buNone/>
            </a:pPr>
            <a:r>
              <a:rPr lang="en-US" sz="1100" b="1" dirty="0">
                <a:solidFill>
                  <a:srgbClr val="FFFFFF"/>
                </a:solidFill>
              </a:rPr>
              <a:t>5</a:t>
            </a:r>
            <a:endParaRPr lang="en-US" sz="1100" dirty="0"/>
          </a:p>
        </p:txBody>
      </p:sp>
      <p:sp>
        <p:nvSpPr>
          <p:cNvPr id="27" name="Text 25"/>
          <p:cNvSpPr/>
          <p:nvPr/>
        </p:nvSpPr>
        <p:spPr>
          <a:xfrm>
            <a:off x="1417320" y="5029200"/>
            <a:ext cx="3749040" cy="256032"/>
          </a:xfrm>
          <a:prstGeom prst="rect">
            <a:avLst/>
          </a:prstGeom>
          <a:noFill/>
          <a:ln/>
        </p:spPr>
        <p:txBody>
          <a:bodyPr wrap="square" lIns="0" tIns="0" rIns="0" bIns="0" rtlCol="0" anchor="ctr"/>
          <a:lstStyle/>
          <a:p>
            <a:pPr marL="0" indent="0">
              <a:buNone/>
            </a:pPr>
            <a:r>
              <a:rPr lang="en-US" sz="1450" b="1" dirty="0">
                <a:solidFill>
                  <a:srgbClr val="103047"/>
                </a:solidFill>
              </a:rPr>
              <a:t>Inspect and maintain erosion controls [1][3][5]</a:t>
            </a:r>
            <a:endParaRPr lang="en-US" sz="1450" dirty="0"/>
          </a:p>
        </p:txBody>
      </p:sp>
      <p:sp>
        <p:nvSpPr>
          <p:cNvPr id="28" name="Text 26"/>
          <p:cNvSpPr/>
          <p:nvPr/>
        </p:nvSpPr>
        <p:spPr>
          <a:xfrm>
            <a:off x="5349240" y="5029200"/>
            <a:ext cx="5760720" cy="365760"/>
          </a:xfrm>
          <a:prstGeom prst="rect">
            <a:avLst/>
          </a:prstGeom>
          <a:noFill/>
          <a:ln/>
        </p:spPr>
        <p:txBody>
          <a:bodyPr wrap="square" lIns="0" tIns="0" rIns="0" bIns="0" rtlCol="0" anchor="ctr">
            <a:normAutofit/>
          </a:bodyPr>
          <a:lstStyle/>
          <a:p>
            <a:pPr marL="0" indent="0">
              <a:buNone/>
            </a:pPr>
            <a:r>
              <a:rPr lang="en-US" sz="1130" dirty="0">
                <a:solidFill>
                  <a:srgbClr val="111827"/>
                </a:solidFill>
              </a:rPr>
              <a:t>Verify BMPs, inlet/outfall protection, stabilization, and corrective action while soil remains disturbed.</a:t>
            </a:r>
            <a:endParaRPr lang="en-US" sz="1130" dirty="0"/>
          </a:p>
        </p:txBody>
      </p:sp>
      <p:sp>
        <p:nvSpPr>
          <p:cNvPr id="29" name="Shape 27"/>
          <p:cNvSpPr/>
          <p:nvPr/>
        </p:nvSpPr>
        <p:spPr>
          <a:xfrm>
            <a:off x="914400" y="5961888"/>
            <a:ext cx="10332720" cy="347472"/>
          </a:xfrm>
          <a:prstGeom prst="roundRect">
            <a:avLst>
              <a:gd name="adj" fmla="val 13158"/>
            </a:avLst>
          </a:prstGeom>
          <a:solidFill>
            <a:srgbClr val="F8FAFC">
              <a:alpha val="98000"/>
            </a:srgbClr>
          </a:solidFill>
          <a:ln w="15240">
            <a:solidFill>
              <a:srgbClr val="103047"/>
            </a:solidFill>
            <a:prstDash val="solid"/>
          </a:ln>
        </p:spPr>
        <p:txBody>
          <a:bodyPr/>
          <a:lstStyle/>
          <a:p>
            <a:endParaRPr lang="en-US"/>
          </a:p>
        </p:txBody>
      </p:sp>
      <p:sp>
        <p:nvSpPr>
          <p:cNvPr id="30" name="Text 28"/>
          <p:cNvSpPr/>
          <p:nvPr/>
        </p:nvSpPr>
        <p:spPr>
          <a:xfrm>
            <a:off x="1024128" y="6053328"/>
            <a:ext cx="10113264" cy="182880"/>
          </a:xfrm>
          <a:prstGeom prst="rect">
            <a:avLst/>
          </a:prstGeom>
          <a:noFill/>
          <a:ln/>
        </p:spPr>
        <p:txBody>
          <a:bodyPr wrap="square" lIns="0" tIns="0" rIns="0" bIns="0" rtlCol="0" anchor="ctr">
            <a:normAutofit/>
          </a:bodyPr>
          <a:lstStyle/>
          <a:p>
            <a:pPr marL="0" indent="0">
              <a:buNone/>
            </a:pPr>
            <a:r>
              <a:rPr lang="en-US" sz="1050" dirty="0">
                <a:solidFill>
                  <a:srgbClr val="111827"/>
                </a:solidFill>
              </a:rPr>
              <a:t>Resident position: approval should be conditioned on no adverse drainage impact to neighboring lots and field-verified compliance after construction.</a:t>
            </a:r>
            <a:endParaRPr lang="en-US" sz="1050" dirty="0"/>
          </a:p>
        </p:txBody>
      </p:sp>
      <p:sp>
        <p:nvSpPr>
          <p:cNvPr id="31" name="Text 29"/>
          <p:cNvSpPr/>
          <p:nvPr/>
        </p:nvSpPr>
        <p:spPr>
          <a:xfrm>
            <a:off x="502920" y="6473952"/>
            <a:ext cx="7863840" cy="164592"/>
          </a:xfrm>
          <a:prstGeom prst="rect">
            <a:avLst/>
          </a:prstGeom>
          <a:noFill/>
          <a:ln/>
        </p:spPr>
        <p:txBody>
          <a:bodyPr wrap="square" lIns="0" tIns="0" rIns="0" bIns="0" rtlCol="0" anchor="ctr">
            <a:normAutofit/>
          </a:bodyPr>
          <a:lstStyle/>
          <a:p>
            <a:pPr marL="0" indent="0">
              <a:buNone/>
            </a:pPr>
            <a:r>
              <a:rPr lang="en-US" sz="640" dirty="0">
                <a:solidFill>
                  <a:srgbClr val="6B7280"/>
                </a:solidFill>
              </a:rPr>
              <a:t>Requested conditions are grounded in References [1], [3], [4], [5], and [6].</a:t>
            </a:r>
            <a:endParaRPr lang="en-US" sz="640" dirty="0"/>
          </a:p>
        </p:txBody>
      </p:sp>
      <p:sp>
        <p:nvSpPr>
          <p:cNvPr id="34" name="Text 31"/>
          <p:cNvSpPr/>
          <p:nvPr/>
        </p:nvSpPr>
        <p:spPr>
          <a:xfrm>
            <a:off x="11631168" y="6702552"/>
            <a:ext cx="228600" cy="128016"/>
          </a:xfrm>
          <a:prstGeom prst="rect">
            <a:avLst/>
          </a:prstGeom>
          <a:noFill/>
          <a:ln/>
        </p:spPr>
        <p:txBody>
          <a:bodyPr wrap="square" lIns="0" tIns="0" rIns="0" bIns="0" rtlCol="0" anchor="ctr"/>
          <a:lstStyle/>
          <a:p>
            <a:pPr marL="0" indent="0" algn="r">
              <a:buNone/>
            </a:pPr>
            <a:r>
              <a:rPr lang="en-US" sz="680" dirty="0">
                <a:solidFill>
                  <a:srgbClr val="9CA3AF"/>
                </a:solidFill>
              </a:rPr>
              <a:t>12</a:t>
            </a:r>
            <a:endParaRPr lang="en-US" sz="68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502920" y="320040"/>
            <a:ext cx="8138160" cy="411480"/>
          </a:xfrm>
          <a:prstGeom prst="rect">
            <a:avLst/>
          </a:prstGeom>
          <a:noFill/>
          <a:ln/>
        </p:spPr>
        <p:txBody>
          <a:bodyPr wrap="square" lIns="0" tIns="0" rIns="0" bIns="0" rtlCol="0" anchor="ctr"/>
          <a:lstStyle/>
          <a:p>
            <a:pPr marL="0" indent="0">
              <a:buNone/>
            </a:pPr>
            <a:r>
              <a:rPr lang="en-US" sz="2400" b="1" dirty="0">
                <a:solidFill>
                  <a:srgbClr val="103047"/>
                </a:solidFill>
                <a:latin typeface="Aptos Display" pitchFamily="34" charset="0"/>
                <a:ea typeface="Aptos Display" pitchFamily="34" charset="-122"/>
                <a:cs typeface="Aptos Display" pitchFamily="34" charset="-120"/>
              </a:rPr>
              <a:t>Open questions for staff and applicant</a:t>
            </a:r>
            <a:endParaRPr lang="en-US" sz="2400" dirty="0"/>
          </a:p>
        </p:txBody>
      </p:sp>
      <p:sp>
        <p:nvSpPr>
          <p:cNvPr id="3" name="Text 1"/>
          <p:cNvSpPr/>
          <p:nvPr/>
        </p:nvSpPr>
        <p:spPr>
          <a:xfrm>
            <a:off x="530352" y="758952"/>
            <a:ext cx="8686800" cy="256032"/>
          </a:xfrm>
          <a:prstGeom prst="rect">
            <a:avLst/>
          </a:prstGeom>
          <a:noFill/>
          <a:ln/>
        </p:spPr>
        <p:txBody>
          <a:bodyPr wrap="square" lIns="0" tIns="0" rIns="0" bIns="0" rtlCol="0" anchor="ctr"/>
          <a:lstStyle/>
          <a:p>
            <a:pPr marL="0" indent="0">
              <a:buNone/>
            </a:pPr>
            <a:r>
              <a:rPr lang="en-US" sz="950" dirty="0">
                <a:solidFill>
                  <a:srgbClr val="545B62"/>
                </a:solidFill>
              </a:rPr>
              <a:t>These questions convert resident concern into reviewable technical items.</a:t>
            </a:r>
            <a:endParaRPr lang="en-US" sz="950" dirty="0"/>
          </a:p>
        </p:txBody>
      </p:sp>
      <p:sp>
        <p:nvSpPr>
          <p:cNvPr id="4" name="Shape 2"/>
          <p:cNvSpPr/>
          <p:nvPr/>
        </p:nvSpPr>
        <p:spPr>
          <a:xfrm>
            <a:off x="502920" y="1078992"/>
            <a:ext cx="11201400" cy="0"/>
          </a:xfrm>
          <a:prstGeom prst="line">
            <a:avLst/>
          </a:prstGeom>
          <a:noFill/>
          <a:ln w="15240">
            <a:solidFill>
              <a:srgbClr val="D9EBF7"/>
            </a:solidFill>
            <a:prstDash val="solid"/>
          </a:ln>
        </p:spPr>
        <p:txBody>
          <a:bodyPr/>
          <a:lstStyle/>
          <a:p>
            <a:endParaRPr lang="en-US"/>
          </a:p>
        </p:txBody>
      </p:sp>
      <p:pic>
        <p:nvPicPr>
          <p:cNvPr id="5" name="Image 0" descr="/mnt/data/deck_assets/site-4.png"/>
          <p:cNvPicPr>
            <a:picLocks noChangeAspect="1"/>
          </p:cNvPicPr>
          <p:nvPr/>
        </p:nvPicPr>
        <p:blipFill>
          <a:blip r:embed="rId3"/>
          <a:srcRect l="20000" t="10000" r="21298" b="10000"/>
          <a:stretch/>
        </p:blipFill>
        <p:spPr>
          <a:xfrm>
            <a:off x="548640" y="1325880"/>
            <a:ext cx="5029200" cy="4434840"/>
          </a:xfrm>
          <a:prstGeom prst="rect">
            <a:avLst/>
          </a:prstGeom>
        </p:spPr>
      </p:pic>
      <p:sp>
        <p:nvSpPr>
          <p:cNvPr id="6" name="Text 3"/>
          <p:cNvSpPr/>
          <p:nvPr/>
        </p:nvSpPr>
        <p:spPr>
          <a:xfrm>
            <a:off x="5989320" y="1344168"/>
            <a:ext cx="4114800" cy="320040"/>
          </a:xfrm>
          <a:prstGeom prst="rect">
            <a:avLst/>
          </a:prstGeom>
          <a:noFill/>
          <a:ln/>
        </p:spPr>
        <p:txBody>
          <a:bodyPr wrap="square" lIns="0" tIns="0" rIns="0" bIns="0" rtlCol="0" anchor="ctr"/>
          <a:lstStyle/>
          <a:p>
            <a:pPr marL="0" indent="0">
              <a:buNone/>
            </a:pPr>
            <a:r>
              <a:rPr lang="en-US" sz="1800" b="1" dirty="0">
                <a:solidFill>
                  <a:srgbClr val="103047"/>
                </a:solidFill>
              </a:rPr>
              <a:t>Questions to be Answered:</a:t>
            </a:r>
            <a:endParaRPr lang="en-US" sz="1800" dirty="0"/>
          </a:p>
        </p:txBody>
      </p:sp>
      <p:sp>
        <p:nvSpPr>
          <p:cNvPr id="7" name="Shape 4"/>
          <p:cNvSpPr/>
          <p:nvPr/>
        </p:nvSpPr>
        <p:spPr>
          <a:xfrm>
            <a:off x="5989320" y="1938528"/>
            <a:ext cx="91440" cy="91440"/>
          </a:xfrm>
          <a:prstGeom prst="ellipse">
            <a:avLst/>
          </a:prstGeom>
          <a:solidFill>
            <a:srgbClr val="1F7A8C"/>
          </a:solidFill>
          <a:ln w="12700">
            <a:solidFill>
              <a:srgbClr val="1F7A8C"/>
            </a:solidFill>
            <a:prstDash val="solid"/>
          </a:ln>
        </p:spPr>
        <p:txBody>
          <a:bodyPr/>
          <a:lstStyle/>
          <a:p>
            <a:endParaRPr lang="en-US"/>
          </a:p>
        </p:txBody>
      </p:sp>
      <p:sp>
        <p:nvSpPr>
          <p:cNvPr id="8" name="Text 5"/>
          <p:cNvSpPr/>
          <p:nvPr/>
        </p:nvSpPr>
        <p:spPr>
          <a:xfrm>
            <a:off x="6190488" y="1874520"/>
            <a:ext cx="5010912" cy="329184"/>
          </a:xfrm>
          <a:prstGeom prst="rect">
            <a:avLst/>
          </a:prstGeom>
          <a:noFill/>
          <a:ln/>
        </p:spPr>
        <p:txBody>
          <a:bodyPr wrap="square" lIns="254" tIns="254" rIns="254" bIns="254" rtlCol="0" anchor="ctr">
            <a:normAutofit lnSpcReduction="10000"/>
          </a:bodyPr>
          <a:lstStyle/>
          <a:p>
            <a:pPr marL="0" indent="0">
              <a:buNone/>
            </a:pPr>
            <a:r>
              <a:rPr lang="en-US" sz="1140" dirty="0">
                <a:solidFill>
                  <a:srgbClr val="111827"/>
                </a:solidFill>
              </a:rPr>
              <a:t>What is the verified total disturbed acreage, and do NRH/TCEQ stormwater-plan requirements apply?[1][7]</a:t>
            </a:r>
            <a:endParaRPr lang="en-US" sz="1140" dirty="0"/>
          </a:p>
        </p:txBody>
      </p:sp>
      <p:sp>
        <p:nvSpPr>
          <p:cNvPr id="9" name="Shape 6"/>
          <p:cNvSpPr/>
          <p:nvPr/>
        </p:nvSpPr>
        <p:spPr>
          <a:xfrm>
            <a:off x="5989320" y="2368296"/>
            <a:ext cx="91440" cy="91440"/>
          </a:xfrm>
          <a:prstGeom prst="ellipse">
            <a:avLst/>
          </a:prstGeom>
          <a:solidFill>
            <a:srgbClr val="1F7A8C"/>
          </a:solidFill>
          <a:ln w="12700">
            <a:solidFill>
              <a:srgbClr val="1F7A8C"/>
            </a:solidFill>
            <a:prstDash val="solid"/>
          </a:ln>
        </p:spPr>
        <p:txBody>
          <a:bodyPr/>
          <a:lstStyle/>
          <a:p>
            <a:endParaRPr lang="en-US"/>
          </a:p>
        </p:txBody>
      </p:sp>
      <p:sp>
        <p:nvSpPr>
          <p:cNvPr id="10" name="Text 7"/>
          <p:cNvSpPr/>
          <p:nvPr/>
        </p:nvSpPr>
        <p:spPr>
          <a:xfrm>
            <a:off x="6190488" y="2304288"/>
            <a:ext cx="5010912" cy="329184"/>
          </a:xfrm>
          <a:prstGeom prst="rect">
            <a:avLst/>
          </a:prstGeom>
          <a:noFill/>
          <a:ln/>
        </p:spPr>
        <p:txBody>
          <a:bodyPr wrap="square" lIns="254" tIns="254" rIns="254" bIns="254" rtlCol="0" anchor="ctr">
            <a:normAutofit lnSpcReduction="10000"/>
          </a:bodyPr>
          <a:lstStyle/>
          <a:p>
            <a:pPr marL="0" indent="0">
              <a:buNone/>
            </a:pPr>
            <a:r>
              <a:rPr lang="en-US" sz="1140" dirty="0">
                <a:solidFill>
                  <a:srgbClr val="111827"/>
                </a:solidFill>
              </a:rPr>
              <a:t>Has Public Works reviewed a grading/drainage plan for the structure, driveway, fill, and runoff routing?[4][6]</a:t>
            </a:r>
            <a:endParaRPr lang="en-US" sz="1140" dirty="0"/>
          </a:p>
        </p:txBody>
      </p:sp>
      <p:sp>
        <p:nvSpPr>
          <p:cNvPr id="11" name="Shape 8"/>
          <p:cNvSpPr/>
          <p:nvPr/>
        </p:nvSpPr>
        <p:spPr>
          <a:xfrm>
            <a:off x="5989320" y="2798064"/>
            <a:ext cx="91440" cy="91440"/>
          </a:xfrm>
          <a:prstGeom prst="ellipse">
            <a:avLst/>
          </a:prstGeom>
          <a:solidFill>
            <a:srgbClr val="1F7A8C"/>
          </a:solidFill>
          <a:ln w="12700">
            <a:solidFill>
              <a:srgbClr val="1F7A8C"/>
            </a:solidFill>
            <a:prstDash val="solid"/>
          </a:ln>
        </p:spPr>
        <p:txBody>
          <a:bodyPr/>
          <a:lstStyle/>
          <a:p>
            <a:endParaRPr lang="en-US"/>
          </a:p>
        </p:txBody>
      </p:sp>
      <p:sp>
        <p:nvSpPr>
          <p:cNvPr id="12" name="Text 9"/>
          <p:cNvSpPr/>
          <p:nvPr/>
        </p:nvSpPr>
        <p:spPr>
          <a:xfrm>
            <a:off x="6190488" y="2734056"/>
            <a:ext cx="5010912" cy="329184"/>
          </a:xfrm>
          <a:prstGeom prst="rect">
            <a:avLst/>
          </a:prstGeom>
          <a:noFill/>
          <a:ln/>
        </p:spPr>
        <p:txBody>
          <a:bodyPr wrap="square" lIns="254" tIns="254" rIns="254" bIns="254" rtlCol="0" anchor="ctr">
            <a:normAutofit lnSpcReduction="10000"/>
          </a:bodyPr>
          <a:lstStyle/>
          <a:p>
            <a:pPr marL="0" indent="0">
              <a:buNone/>
            </a:pPr>
            <a:r>
              <a:rPr lang="en-US" sz="1140" dirty="0">
                <a:solidFill>
                  <a:srgbClr val="111827"/>
                </a:solidFill>
              </a:rPr>
              <a:t>What is the pre-construction drainage pattern, and what changes after construction?</a:t>
            </a:r>
            <a:endParaRPr lang="en-US" sz="1140" dirty="0"/>
          </a:p>
        </p:txBody>
      </p:sp>
      <p:sp>
        <p:nvSpPr>
          <p:cNvPr id="13" name="Shape 10"/>
          <p:cNvSpPr/>
          <p:nvPr/>
        </p:nvSpPr>
        <p:spPr>
          <a:xfrm>
            <a:off x="5989320" y="3227832"/>
            <a:ext cx="91440" cy="91440"/>
          </a:xfrm>
          <a:prstGeom prst="ellipse">
            <a:avLst/>
          </a:prstGeom>
          <a:solidFill>
            <a:srgbClr val="1F7A8C"/>
          </a:solidFill>
          <a:ln w="12700">
            <a:solidFill>
              <a:srgbClr val="1F7A8C"/>
            </a:solidFill>
            <a:prstDash val="solid"/>
          </a:ln>
        </p:spPr>
        <p:txBody>
          <a:bodyPr/>
          <a:lstStyle/>
          <a:p>
            <a:endParaRPr lang="en-US"/>
          </a:p>
        </p:txBody>
      </p:sp>
      <p:sp>
        <p:nvSpPr>
          <p:cNvPr id="14" name="Text 11"/>
          <p:cNvSpPr/>
          <p:nvPr/>
        </p:nvSpPr>
        <p:spPr>
          <a:xfrm>
            <a:off x="6190488" y="3163824"/>
            <a:ext cx="5010912" cy="329184"/>
          </a:xfrm>
          <a:prstGeom prst="rect">
            <a:avLst/>
          </a:prstGeom>
          <a:noFill/>
          <a:ln/>
        </p:spPr>
        <p:txBody>
          <a:bodyPr wrap="square" lIns="254" tIns="254" rIns="254" bIns="254" rtlCol="0" anchor="ctr">
            <a:normAutofit/>
          </a:bodyPr>
          <a:lstStyle/>
          <a:p>
            <a:pPr marL="0" indent="0">
              <a:buNone/>
            </a:pPr>
            <a:r>
              <a:rPr lang="en-US" sz="1140" dirty="0">
                <a:solidFill>
                  <a:srgbClr val="111827"/>
                </a:solidFill>
              </a:rPr>
              <a:t>Where will each roof downspout discharge?</a:t>
            </a:r>
            <a:endParaRPr lang="en-US" sz="1140" dirty="0"/>
          </a:p>
        </p:txBody>
      </p:sp>
      <p:sp>
        <p:nvSpPr>
          <p:cNvPr id="15" name="Shape 12"/>
          <p:cNvSpPr/>
          <p:nvPr/>
        </p:nvSpPr>
        <p:spPr>
          <a:xfrm>
            <a:off x="5989320" y="3657600"/>
            <a:ext cx="91440" cy="91440"/>
          </a:xfrm>
          <a:prstGeom prst="ellipse">
            <a:avLst/>
          </a:prstGeom>
          <a:solidFill>
            <a:srgbClr val="1F7A8C"/>
          </a:solidFill>
          <a:ln w="12700">
            <a:solidFill>
              <a:srgbClr val="1F7A8C"/>
            </a:solidFill>
            <a:prstDash val="solid"/>
          </a:ln>
        </p:spPr>
        <p:txBody>
          <a:bodyPr/>
          <a:lstStyle/>
          <a:p>
            <a:endParaRPr lang="en-US"/>
          </a:p>
        </p:txBody>
      </p:sp>
      <p:sp>
        <p:nvSpPr>
          <p:cNvPr id="16" name="Text 13"/>
          <p:cNvSpPr/>
          <p:nvPr/>
        </p:nvSpPr>
        <p:spPr>
          <a:xfrm>
            <a:off x="6190488" y="3593592"/>
            <a:ext cx="5010912" cy="329184"/>
          </a:xfrm>
          <a:prstGeom prst="rect">
            <a:avLst/>
          </a:prstGeom>
          <a:noFill/>
          <a:ln/>
        </p:spPr>
        <p:txBody>
          <a:bodyPr wrap="square" lIns="254" tIns="254" rIns="254" bIns="254" rtlCol="0" anchor="ctr">
            <a:normAutofit lnSpcReduction="10000"/>
          </a:bodyPr>
          <a:lstStyle/>
          <a:p>
            <a:pPr marL="0" indent="0">
              <a:buNone/>
            </a:pPr>
            <a:r>
              <a:rPr lang="en-US" sz="1140" dirty="0">
                <a:solidFill>
                  <a:srgbClr val="111827"/>
                </a:solidFill>
              </a:rPr>
              <a:t>Does the plan include detention, swales, area drains, or other conveyance features?</a:t>
            </a:r>
            <a:endParaRPr lang="en-US" sz="1140" dirty="0"/>
          </a:p>
        </p:txBody>
      </p:sp>
      <p:sp>
        <p:nvSpPr>
          <p:cNvPr id="17" name="Shape 14"/>
          <p:cNvSpPr/>
          <p:nvPr/>
        </p:nvSpPr>
        <p:spPr>
          <a:xfrm>
            <a:off x="5989320" y="4087368"/>
            <a:ext cx="91440" cy="91440"/>
          </a:xfrm>
          <a:prstGeom prst="ellipse">
            <a:avLst/>
          </a:prstGeom>
          <a:solidFill>
            <a:srgbClr val="1F7A8C"/>
          </a:solidFill>
          <a:ln w="12700">
            <a:solidFill>
              <a:srgbClr val="1F7A8C"/>
            </a:solidFill>
            <a:prstDash val="solid"/>
          </a:ln>
        </p:spPr>
        <p:txBody>
          <a:bodyPr/>
          <a:lstStyle/>
          <a:p>
            <a:endParaRPr lang="en-US"/>
          </a:p>
        </p:txBody>
      </p:sp>
      <p:sp>
        <p:nvSpPr>
          <p:cNvPr id="18" name="Text 15"/>
          <p:cNvSpPr/>
          <p:nvPr/>
        </p:nvSpPr>
        <p:spPr>
          <a:xfrm>
            <a:off x="6190488" y="4023360"/>
            <a:ext cx="5010912" cy="329184"/>
          </a:xfrm>
          <a:prstGeom prst="rect">
            <a:avLst/>
          </a:prstGeom>
          <a:noFill/>
          <a:ln/>
        </p:spPr>
        <p:txBody>
          <a:bodyPr wrap="square" lIns="254" tIns="254" rIns="254" bIns="254" rtlCol="0" anchor="ctr">
            <a:normAutofit lnSpcReduction="10000"/>
          </a:bodyPr>
          <a:lstStyle/>
          <a:p>
            <a:pPr marL="0" indent="0">
              <a:buNone/>
            </a:pPr>
            <a:r>
              <a:rPr lang="en-US" sz="1140" dirty="0">
                <a:solidFill>
                  <a:srgbClr val="111827"/>
                </a:solidFill>
              </a:rPr>
              <a:t>How will the final as-built Grading &amp; Drainage Survey required by the current building code be reviewed?[5]</a:t>
            </a:r>
            <a:endParaRPr lang="en-US" sz="1140" dirty="0"/>
          </a:p>
        </p:txBody>
      </p:sp>
      <p:sp>
        <p:nvSpPr>
          <p:cNvPr id="19" name="Shape 16"/>
          <p:cNvSpPr/>
          <p:nvPr/>
        </p:nvSpPr>
        <p:spPr>
          <a:xfrm>
            <a:off x="5989320" y="4517136"/>
            <a:ext cx="91440" cy="91440"/>
          </a:xfrm>
          <a:prstGeom prst="ellipse">
            <a:avLst/>
          </a:prstGeom>
          <a:solidFill>
            <a:srgbClr val="1F7A8C"/>
          </a:solidFill>
          <a:ln w="12700">
            <a:solidFill>
              <a:srgbClr val="1F7A8C"/>
            </a:solidFill>
            <a:prstDash val="solid"/>
          </a:ln>
        </p:spPr>
        <p:txBody>
          <a:bodyPr/>
          <a:lstStyle/>
          <a:p>
            <a:endParaRPr lang="en-US"/>
          </a:p>
        </p:txBody>
      </p:sp>
      <p:sp>
        <p:nvSpPr>
          <p:cNvPr id="20" name="Text 17"/>
          <p:cNvSpPr/>
          <p:nvPr/>
        </p:nvSpPr>
        <p:spPr>
          <a:xfrm>
            <a:off x="6190488" y="4453128"/>
            <a:ext cx="5010912" cy="329184"/>
          </a:xfrm>
          <a:prstGeom prst="rect">
            <a:avLst/>
          </a:prstGeom>
          <a:noFill/>
          <a:ln/>
        </p:spPr>
        <p:txBody>
          <a:bodyPr wrap="square" lIns="254" tIns="254" rIns="254" bIns="254" rtlCol="0" anchor="ctr">
            <a:normAutofit lnSpcReduction="10000"/>
          </a:bodyPr>
          <a:lstStyle/>
          <a:p>
            <a:pPr marL="0" indent="0">
              <a:buNone/>
            </a:pPr>
            <a:r>
              <a:rPr lang="en-US" sz="1140" dirty="0">
                <a:solidFill>
                  <a:srgbClr val="111827"/>
                </a:solidFill>
              </a:rPr>
              <a:t>What erosion, sediment, inlet, and outfall controls are installed, inspected, and maintained?[1][3][6]</a:t>
            </a:r>
            <a:endParaRPr lang="en-US" sz="1140" dirty="0"/>
          </a:p>
        </p:txBody>
      </p:sp>
      <p:sp>
        <p:nvSpPr>
          <p:cNvPr id="21" name="Shape 18"/>
          <p:cNvSpPr/>
          <p:nvPr/>
        </p:nvSpPr>
        <p:spPr>
          <a:xfrm>
            <a:off x="5989320" y="5605272"/>
            <a:ext cx="4892040" cy="502920"/>
          </a:xfrm>
          <a:prstGeom prst="roundRect">
            <a:avLst>
              <a:gd name="adj" fmla="val 9091"/>
            </a:avLst>
          </a:prstGeom>
          <a:solidFill>
            <a:srgbClr val="F0F7FF">
              <a:alpha val="98000"/>
            </a:srgbClr>
          </a:solidFill>
          <a:ln w="15240">
            <a:solidFill>
              <a:srgbClr val="2A6FBB"/>
            </a:solidFill>
            <a:prstDash val="solid"/>
          </a:ln>
        </p:spPr>
        <p:txBody>
          <a:bodyPr/>
          <a:lstStyle/>
          <a:p>
            <a:endParaRPr lang="en-US"/>
          </a:p>
        </p:txBody>
      </p:sp>
      <p:sp>
        <p:nvSpPr>
          <p:cNvPr id="22" name="Text 19"/>
          <p:cNvSpPr/>
          <p:nvPr/>
        </p:nvSpPr>
        <p:spPr>
          <a:xfrm>
            <a:off x="6099048" y="5696712"/>
            <a:ext cx="4672584" cy="338328"/>
          </a:xfrm>
          <a:prstGeom prst="rect">
            <a:avLst/>
          </a:prstGeom>
          <a:noFill/>
          <a:ln/>
        </p:spPr>
        <p:txBody>
          <a:bodyPr wrap="square" lIns="0" tIns="0" rIns="0" bIns="0" rtlCol="0" anchor="ctr">
            <a:normAutofit/>
          </a:bodyPr>
          <a:lstStyle/>
          <a:p>
            <a:pPr marL="0" indent="0">
              <a:buNone/>
            </a:pPr>
            <a:r>
              <a:rPr lang="en-US" sz="1050" dirty="0">
                <a:solidFill>
                  <a:srgbClr val="111827"/>
                </a:solidFill>
              </a:rPr>
              <a:t>A complete answer should identify flow direction, elevation control, capacity, and maintenance responsibility.</a:t>
            </a:r>
            <a:endParaRPr lang="en-US" sz="1050" dirty="0"/>
          </a:p>
        </p:txBody>
      </p:sp>
      <p:sp>
        <p:nvSpPr>
          <p:cNvPr id="23" name="Text 20"/>
          <p:cNvSpPr/>
          <p:nvPr/>
        </p:nvSpPr>
        <p:spPr>
          <a:xfrm>
            <a:off x="502920" y="6473952"/>
            <a:ext cx="7863840" cy="164592"/>
          </a:xfrm>
          <a:prstGeom prst="rect">
            <a:avLst/>
          </a:prstGeom>
          <a:noFill/>
          <a:ln/>
        </p:spPr>
        <p:txBody>
          <a:bodyPr wrap="square" lIns="0" tIns="0" rIns="0" bIns="0" rtlCol="0" anchor="ctr">
            <a:normAutofit/>
          </a:bodyPr>
          <a:lstStyle/>
          <a:p>
            <a:pPr marL="0" indent="0">
              <a:buNone/>
            </a:pPr>
            <a:r>
              <a:rPr lang="en-US" sz="640" dirty="0">
                <a:solidFill>
                  <a:srgbClr val="6B7280"/>
                </a:solidFill>
              </a:rPr>
              <a:t>Site plan: [8]. Applicable review and control questions: [1], [3], [4], [5], [6], [7].</a:t>
            </a:r>
            <a:endParaRPr lang="en-US" sz="640" dirty="0"/>
          </a:p>
        </p:txBody>
      </p:sp>
      <p:sp>
        <p:nvSpPr>
          <p:cNvPr id="26" name="Text 22"/>
          <p:cNvSpPr/>
          <p:nvPr/>
        </p:nvSpPr>
        <p:spPr>
          <a:xfrm>
            <a:off x="11631168" y="6702552"/>
            <a:ext cx="228600" cy="128016"/>
          </a:xfrm>
          <a:prstGeom prst="rect">
            <a:avLst/>
          </a:prstGeom>
          <a:noFill/>
          <a:ln/>
        </p:spPr>
        <p:txBody>
          <a:bodyPr wrap="square" lIns="0" tIns="0" rIns="0" bIns="0" rtlCol="0" anchor="ctr"/>
          <a:lstStyle/>
          <a:p>
            <a:pPr marL="0" indent="0" algn="r">
              <a:buNone/>
            </a:pPr>
            <a:r>
              <a:rPr lang="en-US" sz="680" dirty="0">
                <a:solidFill>
                  <a:srgbClr val="9CA3AF"/>
                </a:solidFill>
              </a:rPr>
              <a:t>13</a:t>
            </a:r>
            <a:endParaRPr lang="en-US" sz="68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502920" y="320040"/>
            <a:ext cx="8138160" cy="411480"/>
          </a:xfrm>
          <a:prstGeom prst="rect">
            <a:avLst/>
          </a:prstGeom>
          <a:noFill/>
          <a:ln/>
        </p:spPr>
        <p:txBody>
          <a:bodyPr wrap="square" lIns="0" tIns="0" rIns="0" bIns="0" rtlCol="0" anchor="ctr"/>
          <a:lstStyle/>
          <a:p>
            <a:pPr marL="0" indent="0">
              <a:buNone/>
            </a:pPr>
            <a:r>
              <a:rPr lang="en-US" sz="2400" b="1" dirty="0">
                <a:solidFill>
                  <a:srgbClr val="103047"/>
                </a:solidFill>
                <a:latin typeface="Aptos Display" pitchFamily="34" charset="0"/>
                <a:ea typeface="Aptos Display" pitchFamily="34" charset="-122"/>
                <a:cs typeface="Aptos Display" pitchFamily="34" charset="-120"/>
              </a:rPr>
              <a:t>Closing message</a:t>
            </a:r>
            <a:endParaRPr lang="en-US" sz="2400" dirty="0"/>
          </a:p>
        </p:txBody>
      </p:sp>
      <p:sp>
        <p:nvSpPr>
          <p:cNvPr id="3" name="Text 1"/>
          <p:cNvSpPr/>
          <p:nvPr/>
        </p:nvSpPr>
        <p:spPr>
          <a:xfrm>
            <a:off x="530352" y="758952"/>
            <a:ext cx="8686800" cy="256032"/>
          </a:xfrm>
          <a:prstGeom prst="rect">
            <a:avLst/>
          </a:prstGeom>
          <a:noFill/>
          <a:ln/>
        </p:spPr>
        <p:txBody>
          <a:bodyPr wrap="square" lIns="0" tIns="0" rIns="0" bIns="0" rtlCol="0" anchor="ctr"/>
          <a:lstStyle/>
          <a:p>
            <a:pPr marL="0" indent="0">
              <a:buNone/>
            </a:pPr>
            <a:r>
              <a:rPr lang="en-US" sz="950" dirty="0">
                <a:solidFill>
                  <a:srgbClr val="545B62"/>
                </a:solidFill>
              </a:rPr>
              <a:t>Residents support a clear, enforceable drainage review before the project moves forward.</a:t>
            </a:r>
            <a:endParaRPr lang="en-US" sz="950" dirty="0"/>
          </a:p>
        </p:txBody>
      </p:sp>
      <p:sp>
        <p:nvSpPr>
          <p:cNvPr id="4" name="Shape 2"/>
          <p:cNvSpPr/>
          <p:nvPr/>
        </p:nvSpPr>
        <p:spPr>
          <a:xfrm>
            <a:off x="502920" y="1078992"/>
            <a:ext cx="11201400" cy="0"/>
          </a:xfrm>
          <a:prstGeom prst="line">
            <a:avLst/>
          </a:prstGeom>
          <a:noFill/>
          <a:ln w="15240">
            <a:solidFill>
              <a:srgbClr val="D9EBF7"/>
            </a:solidFill>
            <a:prstDash val="solid"/>
          </a:ln>
        </p:spPr>
        <p:txBody>
          <a:bodyPr/>
          <a:lstStyle/>
          <a:p>
            <a:endParaRPr lang="en-US"/>
          </a:p>
        </p:txBody>
      </p:sp>
      <p:sp>
        <p:nvSpPr>
          <p:cNvPr id="5" name="Shape 3"/>
          <p:cNvSpPr/>
          <p:nvPr/>
        </p:nvSpPr>
        <p:spPr>
          <a:xfrm>
            <a:off x="731520" y="1508760"/>
            <a:ext cx="10698480" cy="1920240"/>
          </a:xfrm>
          <a:prstGeom prst="rect">
            <a:avLst/>
          </a:prstGeom>
          <a:solidFill>
            <a:srgbClr val="103047"/>
          </a:solidFill>
          <a:ln w="12700">
            <a:solidFill>
              <a:srgbClr val="103047"/>
            </a:solidFill>
            <a:prstDash val="solid"/>
          </a:ln>
        </p:spPr>
        <p:txBody>
          <a:bodyPr/>
          <a:lstStyle/>
          <a:p>
            <a:endParaRPr lang="en-US"/>
          </a:p>
        </p:txBody>
      </p:sp>
      <p:sp>
        <p:nvSpPr>
          <p:cNvPr id="6" name="Text 4"/>
          <p:cNvSpPr/>
          <p:nvPr/>
        </p:nvSpPr>
        <p:spPr>
          <a:xfrm>
            <a:off x="1051560" y="1810512"/>
            <a:ext cx="10012680" cy="329184"/>
          </a:xfrm>
          <a:prstGeom prst="rect">
            <a:avLst/>
          </a:prstGeom>
          <a:noFill/>
          <a:ln/>
        </p:spPr>
        <p:txBody>
          <a:bodyPr wrap="square" lIns="0" tIns="0" rIns="0" bIns="0" rtlCol="0" anchor="ctr"/>
          <a:lstStyle/>
          <a:p>
            <a:pPr marL="0" indent="0" algn="ctr">
              <a:buNone/>
            </a:pPr>
            <a:r>
              <a:rPr lang="en-US" sz="1800" b="1" dirty="0">
                <a:solidFill>
                  <a:srgbClr val="FFFFFF"/>
                </a:solidFill>
              </a:rPr>
              <a:t>Requested Action</a:t>
            </a:r>
            <a:endParaRPr lang="en-US" sz="1800" dirty="0"/>
          </a:p>
        </p:txBody>
      </p:sp>
      <p:sp>
        <p:nvSpPr>
          <p:cNvPr id="7" name="Text 5"/>
          <p:cNvSpPr/>
          <p:nvPr/>
        </p:nvSpPr>
        <p:spPr>
          <a:xfrm>
            <a:off x="1234440" y="2304288"/>
            <a:ext cx="9646920" cy="548640"/>
          </a:xfrm>
          <a:prstGeom prst="rect">
            <a:avLst/>
          </a:prstGeom>
          <a:noFill/>
          <a:ln/>
        </p:spPr>
        <p:txBody>
          <a:bodyPr wrap="square" lIns="0" tIns="0" rIns="0" bIns="0" rtlCol="0" anchor="ctr">
            <a:normAutofit/>
          </a:bodyPr>
          <a:lstStyle/>
          <a:p>
            <a:pPr marL="0" indent="0" algn="ctr">
              <a:buNone/>
            </a:pPr>
            <a:r>
              <a:rPr lang="en-US" sz="1800" dirty="0">
                <a:solidFill>
                  <a:srgbClr val="FFFFFF"/>
                </a:solidFill>
              </a:rPr>
              <a:t>Before approval: require a documented drainage solution that prevents concentrated runoff, preserves approved grading intent, and is verified by an as-built survey.</a:t>
            </a:r>
            <a:endParaRPr lang="en-US" sz="1800" dirty="0"/>
          </a:p>
        </p:txBody>
      </p:sp>
      <p:sp>
        <p:nvSpPr>
          <p:cNvPr id="15" name="Text 13"/>
          <p:cNvSpPr/>
          <p:nvPr/>
        </p:nvSpPr>
        <p:spPr>
          <a:xfrm>
            <a:off x="502920" y="6473952"/>
            <a:ext cx="7863840" cy="164592"/>
          </a:xfrm>
          <a:prstGeom prst="rect">
            <a:avLst/>
          </a:prstGeom>
          <a:noFill/>
          <a:ln/>
        </p:spPr>
        <p:txBody>
          <a:bodyPr wrap="square" lIns="0" tIns="0" rIns="0" bIns="0" rtlCol="0" anchor="ctr">
            <a:normAutofit/>
          </a:bodyPr>
          <a:lstStyle/>
          <a:p>
            <a:pPr marL="0" indent="0">
              <a:buNone/>
            </a:pPr>
            <a:r>
              <a:rPr lang="en-US" sz="640" dirty="0">
                <a:solidFill>
                  <a:srgbClr val="6B7280"/>
                </a:solidFill>
              </a:rPr>
              <a:t>Draft public comment deck. Photographs are observations; final findings require City review and licensed survey/engineering.</a:t>
            </a:r>
            <a:endParaRPr lang="en-US" sz="640" dirty="0"/>
          </a:p>
        </p:txBody>
      </p:sp>
      <p:sp>
        <p:nvSpPr>
          <p:cNvPr id="18" name="Text 15"/>
          <p:cNvSpPr/>
          <p:nvPr/>
        </p:nvSpPr>
        <p:spPr>
          <a:xfrm>
            <a:off x="11631168" y="6702552"/>
            <a:ext cx="228600" cy="128016"/>
          </a:xfrm>
          <a:prstGeom prst="rect">
            <a:avLst/>
          </a:prstGeom>
          <a:noFill/>
          <a:ln/>
        </p:spPr>
        <p:txBody>
          <a:bodyPr wrap="square" lIns="0" tIns="0" rIns="0" bIns="0" rtlCol="0" anchor="ctr"/>
          <a:lstStyle/>
          <a:p>
            <a:pPr marL="0" indent="0" algn="r">
              <a:buNone/>
            </a:pPr>
            <a:r>
              <a:rPr lang="en-US" sz="680" dirty="0">
                <a:solidFill>
                  <a:srgbClr val="9CA3AF"/>
                </a:solidFill>
              </a:rPr>
              <a:t>14</a:t>
            </a:r>
            <a:endParaRPr lang="en-US" sz="68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502920" y="320040"/>
            <a:ext cx="8714232" cy="411480"/>
          </a:xfrm>
          <a:prstGeom prst="rect">
            <a:avLst/>
          </a:prstGeom>
          <a:noFill/>
          <a:ln/>
        </p:spPr>
        <p:txBody>
          <a:bodyPr wrap="square" lIns="0" tIns="0" rIns="0" bIns="0" rtlCol="0" anchor="ctr"/>
          <a:lstStyle/>
          <a:p>
            <a:pPr marL="0" indent="0">
              <a:buNone/>
            </a:pPr>
            <a:r>
              <a:rPr lang="en-US" sz="2400" b="1" dirty="0">
                <a:solidFill>
                  <a:srgbClr val="103047"/>
                </a:solidFill>
                <a:latin typeface="Aptos Display" pitchFamily="34" charset="0"/>
                <a:ea typeface="Aptos Display" pitchFamily="34" charset="-122"/>
                <a:cs typeface="Aptos Display" pitchFamily="34" charset="-120"/>
              </a:rPr>
              <a:t>Numbered references — City ordinances and design requirements</a:t>
            </a:r>
            <a:endParaRPr lang="en-US" sz="2400" dirty="0"/>
          </a:p>
        </p:txBody>
      </p:sp>
      <p:sp>
        <p:nvSpPr>
          <p:cNvPr id="3" name="Text 1"/>
          <p:cNvSpPr/>
          <p:nvPr/>
        </p:nvSpPr>
        <p:spPr>
          <a:xfrm>
            <a:off x="530352" y="758952"/>
            <a:ext cx="8686800" cy="256032"/>
          </a:xfrm>
          <a:prstGeom prst="rect">
            <a:avLst/>
          </a:prstGeom>
          <a:noFill/>
          <a:ln/>
        </p:spPr>
        <p:txBody>
          <a:bodyPr wrap="square" lIns="0" tIns="0" rIns="0" bIns="0" rtlCol="0" anchor="ctr"/>
          <a:lstStyle/>
          <a:p>
            <a:pPr marL="0" indent="0">
              <a:buNone/>
            </a:pPr>
            <a:r>
              <a:rPr lang="en-US" sz="950" dirty="0">
                <a:solidFill>
                  <a:srgbClr val="545B62"/>
                </a:solidFill>
              </a:rPr>
              <a:t>Bracketed numbers throughout the deck refer to these sources. Accessed July 14, 2026.</a:t>
            </a:r>
            <a:endParaRPr lang="en-US" sz="950" dirty="0"/>
          </a:p>
        </p:txBody>
      </p:sp>
      <p:sp>
        <p:nvSpPr>
          <p:cNvPr id="4" name="Shape 2"/>
          <p:cNvSpPr/>
          <p:nvPr/>
        </p:nvSpPr>
        <p:spPr>
          <a:xfrm>
            <a:off x="502920" y="1078992"/>
            <a:ext cx="11201400" cy="0"/>
          </a:xfrm>
          <a:prstGeom prst="line">
            <a:avLst/>
          </a:prstGeom>
          <a:noFill/>
          <a:ln w="15240">
            <a:solidFill>
              <a:srgbClr val="D9EBF7"/>
            </a:solidFill>
            <a:prstDash val="solid"/>
          </a:ln>
        </p:spPr>
        <p:txBody>
          <a:bodyPr/>
          <a:lstStyle/>
          <a:p>
            <a:endParaRPr lang="en-US"/>
          </a:p>
        </p:txBody>
      </p:sp>
      <p:sp>
        <p:nvSpPr>
          <p:cNvPr id="5" name="Text 3"/>
          <p:cNvSpPr/>
          <p:nvPr/>
        </p:nvSpPr>
        <p:spPr>
          <a:xfrm>
            <a:off x="658368" y="1316736"/>
            <a:ext cx="502920" cy="256032"/>
          </a:xfrm>
          <a:prstGeom prst="rect">
            <a:avLst/>
          </a:prstGeom>
          <a:noFill/>
          <a:ln/>
        </p:spPr>
        <p:txBody>
          <a:bodyPr wrap="square" lIns="0" tIns="0" rIns="0" bIns="0" rtlCol="0" anchor="ctr"/>
          <a:lstStyle/>
          <a:p>
            <a:pPr marL="0" indent="0">
              <a:buNone/>
            </a:pPr>
            <a:r>
              <a:rPr lang="en-US" sz="1300" b="1" dirty="0">
                <a:solidFill>
                  <a:srgbClr val="2A6FBB"/>
                </a:solidFill>
              </a:rPr>
              <a:t>[1]</a:t>
            </a:r>
            <a:endParaRPr lang="en-US" sz="1300" dirty="0"/>
          </a:p>
        </p:txBody>
      </p:sp>
      <p:sp>
        <p:nvSpPr>
          <p:cNvPr id="6" name="Text 4"/>
          <p:cNvSpPr/>
          <p:nvPr/>
        </p:nvSpPr>
        <p:spPr>
          <a:xfrm>
            <a:off x="1234440" y="1298448"/>
            <a:ext cx="10149840" cy="384048"/>
          </a:xfrm>
          <a:prstGeom prst="rect">
            <a:avLst/>
          </a:prstGeom>
          <a:noFill/>
          <a:ln/>
        </p:spPr>
        <p:txBody>
          <a:bodyPr wrap="square" lIns="0" tIns="0" rIns="0" bIns="0" rtlCol="0" anchor="ctr">
            <a:normAutofit/>
          </a:bodyPr>
          <a:lstStyle/>
          <a:p>
            <a:pPr marL="0" indent="0">
              <a:buNone/>
            </a:pPr>
            <a:r>
              <a:rPr lang="en-US" sz="1030" dirty="0">
                <a:solidFill>
                  <a:srgbClr val="111827"/>
                </a:solidFill>
              </a:rPr>
              <a:t>NRH Code of Ordinances, Chapter 102, Article VII, §§102-353–356 — stormwater plan threshold, BMP implementation/approval, and maintenance.</a:t>
            </a:r>
            <a:endParaRPr lang="en-US" sz="1030" dirty="0"/>
          </a:p>
        </p:txBody>
      </p:sp>
      <p:sp>
        <p:nvSpPr>
          <p:cNvPr id="7" name="Text 5"/>
          <p:cNvSpPr/>
          <p:nvPr/>
        </p:nvSpPr>
        <p:spPr>
          <a:xfrm>
            <a:off x="658368" y="2075688"/>
            <a:ext cx="502920" cy="256032"/>
          </a:xfrm>
          <a:prstGeom prst="rect">
            <a:avLst/>
          </a:prstGeom>
          <a:noFill/>
          <a:ln/>
        </p:spPr>
        <p:txBody>
          <a:bodyPr wrap="square" lIns="0" tIns="0" rIns="0" bIns="0" rtlCol="0" anchor="ctr"/>
          <a:lstStyle/>
          <a:p>
            <a:pPr marL="0" indent="0">
              <a:buNone/>
            </a:pPr>
            <a:r>
              <a:rPr lang="en-US" sz="1300" b="1" dirty="0">
                <a:solidFill>
                  <a:srgbClr val="2A6FBB"/>
                </a:solidFill>
              </a:rPr>
              <a:t>[2]</a:t>
            </a:r>
            <a:endParaRPr lang="en-US" sz="1300" dirty="0"/>
          </a:p>
        </p:txBody>
      </p:sp>
      <p:sp>
        <p:nvSpPr>
          <p:cNvPr id="8" name="Text 6"/>
          <p:cNvSpPr/>
          <p:nvPr/>
        </p:nvSpPr>
        <p:spPr>
          <a:xfrm>
            <a:off x="1234440" y="2057400"/>
            <a:ext cx="10149840" cy="384048"/>
          </a:xfrm>
          <a:prstGeom prst="rect">
            <a:avLst/>
          </a:prstGeom>
          <a:noFill/>
          <a:ln/>
        </p:spPr>
        <p:txBody>
          <a:bodyPr wrap="square" lIns="0" tIns="0" rIns="0" bIns="0" rtlCol="0" anchor="ctr">
            <a:normAutofit/>
          </a:bodyPr>
          <a:lstStyle/>
          <a:p>
            <a:pPr marL="0" indent="0">
              <a:buNone/>
            </a:pPr>
            <a:r>
              <a:rPr lang="en-US" sz="1030" dirty="0">
                <a:solidFill>
                  <a:srgbClr val="111827"/>
                </a:solidFill>
              </a:rPr>
              <a:t>NRH Code of Ordinances, Chapter 102, Article VII, §§102-357–359 — notices of violation, stop-work authority, and penalties.</a:t>
            </a:r>
            <a:endParaRPr lang="en-US" sz="1030" dirty="0"/>
          </a:p>
        </p:txBody>
      </p:sp>
      <p:sp>
        <p:nvSpPr>
          <p:cNvPr id="9" name="Text 7"/>
          <p:cNvSpPr/>
          <p:nvPr/>
        </p:nvSpPr>
        <p:spPr>
          <a:xfrm>
            <a:off x="658368" y="2834640"/>
            <a:ext cx="502920" cy="256032"/>
          </a:xfrm>
          <a:prstGeom prst="rect">
            <a:avLst/>
          </a:prstGeom>
          <a:noFill/>
          <a:ln/>
        </p:spPr>
        <p:txBody>
          <a:bodyPr wrap="square" lIns="0" tIns="0" rIns="0" bIns="0" rtlCol="0" anchor="ctr"/>
          <a:lstStyle/>
          <a:p>
            <a:pPr marL="0" indent="0">
              <a:buNone/>
            </a:pPr>
            <a:r>
              <a:rPr lang="en-US" sz="1300" b="1" dirty="0">
                <a:solidFill>
                  <a:srgbClr val="2A6FBB"/>
                </a:solidFill>
              </a:rPr>
              <a:t>[3]</a:t>
            </a:r>
            <a:endParaRPr lang="en-US" sz="1300" dirty="0"/>
          </a:p>
        </p:txBody>
      </p:sp>
      <p:sp>
        <p:nvSpPr>
          <p:cNvPr id="10" name="Text 8"/>
          <p:cNvSpPr/>
          <p:nvPr/>
        </p:nvSpPr>
        <p:spPr>
          <a:xfrm>
            <a:off x="1234440" y="2816352"/>
            <a:ext cx="10149840" cy="384048"/>
          </a:xfrm>
          <a:prstGeom prst="rect">
            <a:avLst/>
          </a:prstGeom>
          <a:noFill/>
          <a:ln/>
        </p:spPr>
        <p:txBody>
          <a:bodyPr wrap="square" lIns="0" tIns="0" rIns="0" bIns="0" rtlCol="0" anchor="ctr">
            <a:normAutofit/>
          </a:bodyPr>
          <a:lstStyle/>
          <a:p>
            <a:pPr marL="0" indent="0">
              <a:buNone/>
            </a:pPr>
            <a:r>
              <a:rPr lang="en-US" sz="1030" dirty="0">
                <a:solidFill>
                  <a:srgbClr val="111827"/>
                </a:solidFill>
              </a:rPr>
              <a:t>NRH Public Works Design Manual — erosion-control plans; construction entrance, silt fence and storm-drain inlet protection; SWP3 implementation and BMP maintenance.</a:t>
            </a:r>
            <a:endParaRPr lang="en-US" sz="1030" dirty="0"/>
          </a:p>
        </p:txBody>
      </p:sp>
      <p:sp>
        <p:nvSpPr>
          <p:cNvPr id="11" name="Text 9"/>
          <p:cNvSpPr/>
          <p:nvPr/>
        </p:nvSpPr>
        <p:spPr>
          <a:xfrm>
            <a:off x="658368" y="3593592"/>
            <a:ext cx="502920" cy="256032"/>
          </a:xfrm>
          <a:prstGeom prst="rect">
            <a:avLst/>
          </a:prstGeom>
          <a:noFill/>
          <a:ln/>
        </p:spPr>
        <p:txBody>
          <a:bodyPr wrap="square" lIns="0" tIns="0" rIns="0" bIns="0" rtlCol="0" anchor="ctr"/>
          <a:lstStyle/>
          <a:p>
            <a:pPr marL="0" indent="0">
              <a:buNone/>
            </a:pPr>
            <a:r>
              <a:rPr lang="en-US" sz="1300" b="1" dirty="0">
                <a:solidFill>
                  <a:srgbClr val="2A6FBB"/>
                </a:solidFill>
              </a:rPr>
              <a:t>[4]</a:t>
            </a:r>
            <a:endParaRPr lang="en-US" sz="1300" dirty="0"/>
          </a:p>
        </p:txBody>
      </p:sp>
      <p:sp>
        <p:nvSpPr>
          <p:cNvPr id="12" name="Text 10"/>
          <p:cNvSpPr/>
          <p:nvPr/>
        </p:nvSpPr>
        <p:spPr>
          <a:xfrm>
            <a:off x="1234440" y="3575304"/>
            <a:ext cx="10149840" cy="384048"/>
          </a:xfrm>
          <a:prstGeom prst="rect">
            <a:avLst/>
          </a:prstGeom>
          <a:noFill/>
          <a:ln/>
        </p:spPr>
        <p:txBody>
          <a:bodyPr wrap="square" lIns="0" tIns="0" rIns="0" bIns="0" rtlCol="0" anchor="ctr">
            <a:normAutofit/>
          </a:bodyPr>
          <a:lstStyle/>
          <a:p>
            <a:pPr marL="0" indent="0">
              <a:buNone/>
            </a:pPr>
            <a:r>
              <a:rPr lang="en-US" sz="1030" dirty="0">
                <a:solidFill>
                  <a:srgbClr val="111827"/>
                </a:solidFill>
              </a:rPr>
              <a:t>NRH Public Works Design Manual — residential lot grading, off-site/adjacent drainage impacts, single-lot grading permits, and revised grading plans.</a:t>
            </a:r>
            <a:endParaRPr lang="en-US" sz="1030" dirty="0"/>
          </a:p>
        </p:txBody>
      </p:sp>
      <p:sp>
        <p:nvSpPr>
          <p:cNvPr id="13" name="Text 11"/>
          <p:cNvSpPr/>
          <p:nvPr/>
        </p:nvSpPr>
        <p:spPr>
          <a:xfrm>
            <a:off x="658368" y="4352544"/>
            <a:ext cx="502920" cy="256032"/>
          </a:xfrm>
          <a:prstGeom prst="rect">
            <a:avLst/>
          </a:prstGeom>
          <a:noFill/>
          <a:ln/>
        </p:spPr>
        <p:txBody>
          <a:bodyPr wrap="square" lIns="0" tIns="0" rIns="0" bIns="0" rtlCol="0" anchor="ctr"/>
          <a:lstStyle/>
          <a:p>
            <a:pPr marL="0" indent="0">
              <a:buNone/>
            </a:pPr>
            <a:r>
              <a:rPr lang="en-US" sz="1300" b="1" dirty="0">
                <a:solidFill>
                  <a:srgbClr val="2A6FBB"/>
                </a:solidFill>
              </a:rPr>
              <a:t>[5]</a:t>
            </a:r>
            <a:endParaRPr lang="en-US" sz="1300" dirty="0"/>
          </a:p>
        </p:txBody>
      </p:sp>
      <p:sp>
        <p:nvSpPr>
          <p:cNvPr id="14" name="Text 12"/>
          <p:cNvSpPr/>
          <p:nvPr/>
        </p:nvSpPr>
        <p:spPr>
          <a:xfrm>
            <a:off x="1234440" y="4334256"/>
            <a:ext cx="10149840" cy="384048"/>
          </a:xfrm>
          <a:prstGeom prst="rect">
            <a:avLst/>
          </a:prstGeom>
          <a:noFill/>
          <a:ln/>
        </p:spPr>
        <p:txBody>
          <a:bodyPr wrap="square" lIns="0" tIns="0" rIns="0" bIns="0" rtlCol="0" anchor="ctr">
            <a:normAutofit/>
          </a:bodyPr>
          <a:lstStyle/>
          <a:p>
            <a:pPr marL="0" indent="0">
              <a:buNone/>
            </a:pPr>
            <a:r>
              <a:rPr lang="en-US" sz="1030" dirty="0">
                <a:solidFill>
                  <a:srgbClr val="111827"/>
                </a:solidFill>
              </a:rPr>
              <a:t>NRH Ordinance No. 3947 (2026 building-code amendments), §107.6 Final as-built grading surveys; R108.7 item 7 regarding failure to maintain erosion control.</a:t>
            </a:r>
            <a:endParaRPr lang="en-US" sz="1030" dirty="0"/>
          </a:p>
        </p:txBody>
      </p:sp>
      <p:sp>
        <p:nvSpPr>
          <p:cNvPr id="15" name="Text 13"/>
          <p:cNvSpPr/>
          <p:nvPr/>
        </p:nvSpPr>
        <p:spPr>
          <a:xfrm>
            <a:off x="658368" y="5111496"/>
            <a:ext cx="502920" cy="256032"/>
          </a:xfrm>
          <a:prstGeom prst="rect">
            <a:avLst/>
          </a:prstGeom>
          <a:noFill/>
          <a:ln/>
        </p:spPr>
        <p:txBody>
          <a:bodyPr wrap="square" lIns="0" tIns="0" rIns="0" bIns="0" rtlCol="0" anchor="ctr"/>
          <a:lstStyle/>
          <a:p>
            <a:pPr marL="0" indent="0">
              <a:buNone/>
            </a:pPr>
            <a:r>
              <a:rPr lang="en-US" sz="1300" b="1" dirty="0">
                <a:solidFill>
                  <a:srgbClr val="2A6FBB"/>
                </a:solidFill>
              </a:rPr>
              <a:t>[6]</a:t>
            </a:r>
            <a:endParaRPr lang="en-US" sz="1300" dirty="0"/>
          </a:p>
        </p:txBody>
      </p:sp>
      <p:sp>
        <p:nvSpPr>
          <p:cNvPr id="16" name="Text 14"/>
          <p:cNvSpPr/>
          <p:nvPr/>
        </p:nvSpPr>
        <p:spPr>
          <a:xfrm>
            <a:off x="1234440" y="5093208"/>
            <a:ext cx="10149840" cy="384048"/>
          </a:xfrm>
          <a:prstGeom prst="rect">
            <a:avLst/>
          </a:prstGeom>
          <a:noFill/>
          <a:ln/>
        </p:spPr>
        <p:txBody>
          <a:bodyPr wrap="square" lIns="0" tIns="0" rIns="0" bIns="0" rtlCol="0" anchor="ctr">
            <a:normAutofit/>
          </a:bodyPr>
          <a:lstStyle/>
          <a:p>
            <a:pPr marL="0" indent="0">
              <a:buNone/>
            </a:pPr>
            <a:r>
              <a:rPr lang="en-US" sz="1030" dirty="0">
                <a:solidFill>
                  <a:srgbClr val="111827"/>
                </a:solidFill>
              </a:rPr>
              <a:t>NRH Code of Ordinances, Chapter 102, Article VIII, §§102-371–378 — applicability, permits, design criteria, additional runoff controls, and inlet/outfall protection.</a:t>
            </a:r>
            <a:endParaRPr lang="en-US" sz="1030" dirty="0"/>
          </a:p>
        </p:txBody>
      </p:sp>
      <p:sp>
        <p:nvSpPr>
          <p:cNvPr id="17" name="Text 15"/>
          <p:cNvSpPr/>
          <p:nvPr/>
        </p:nvSpPr>
        <p:spPr>
          <a:xfrm>
            <a:off x="658368" y="5925312"/>
            <a:ext cx="2103120" cy="228600"/>
          </a:xfrm>
          <a:prstGeom prst="rect">
            <a:avLst/>
          </a:prstGeom>
          <a:noFill/>
          <a:ln/>
        </p:spPr>
        <p:txBody>
          <a:bodyPr wrap="square" lIns="0" tIns="0" rIns="0" bIns="0" rtlCol="0" anchor="ctr"/>
          <a:lstStyle/>
          <a:p>
            <a:pPr marL="0" indent="0">
              <a:buNone/>
            </a:pPr>
            <a:r>
              <a:rPr lang="en-US" sz="1200" b="1" dirty="0">
                <a:solidFill>
                  <a:srgbClr val="103047"/>
                </a:solidFill>
              </a:rPr>
              <a:t>Primary online sources</a:t>
            </a:r>
            <a:endParaRPr lang="en-US" sz="1200" dirty="0"/>
          </a:p>
        </p:txBody>
      </p:sp>
      <p:sp>
        <p:nvSpPr>
          <p:cNvPr id="18" name="Text 16"/>
          <p:cNvSpPr/>
          <p:nvPr/>
        </p:nvSpPr>
        <p:spPr>
          <a:xfrm>
            <a:off x="2880360" y="5925312"/>
            <a:ext cx="8366760" cy="228600"/>
          </a:xfrm>
          <a:prstGeom prst="rect">
            <a:avLst/>
          </a:prstGeom>
          <a:noFill/>
          <a:ln/>
        </p:spPr>
        <p:txBody>
          <a:bodyPr wrap="square" lIns="0" tIns="0" rIns="0" bIns="0" rtlCol="0" anchor="ctr">
            <a:normAutofit/>
          </a:bodyPr>
          <a:lstStyle/>
          <a:p>
            <a:pPr marL="0" indent="0">
              <a:buNone/>
            </a:pPr>
            <a:r>
              <a:rPr lang="en-US" sz="850" dirty="0">
                <a:solidFill>
                  <a:srgbClr val="2A6FBB"/>
                </a:solidFill>
              </a:rPr>
              <a:t>ecode360.com/46059211  |  ecode360.com/46059296  |  ecode360.com/46068975  |  nrhtx.com/DocumentCenter/View/21964</a:t>
            </a:r>
            <a:endParaRPr lang="en-US" sz="850" dirty="0"/>
          </a:p>
        </p:txBody>
      </p:sp>
      <p:sp>
        <p:nvSpPr>
          <p:cNvPr id="19" name="Text 17"/>
          <p:cNvSpPr/>
          <p:nvPr/>
        </p:nvSpPr>
        <p:spPr>
          <a:xfrm>
            <a:off x="502920" y="6473952"/>
            <a:ext cx="7863840" cy="164592"/>
          </a:xfrm>
          <a:prstGeom prst="rect">
            <a:avLst/>
          </a:prstGeom>
          <a:noFill/>
          <a:ln/>
        </p:spPr>
        <p:txBody>
          <a:bodyPr wrap="square" lIns="0" tIns="0" rIns="0" bIns="0" rtlCol="0" anchor="ctr">
            <a:normAutofit/>
          </a:bodyPr>
          <a:lstStyle/>
          <a:p>
            <a:pPr marL="0" indent="0">
              <a:buNone/>
            </a:pPr>
            <a:r>
              <a:rPr lang="en-US" sz="640" dirty="0">
                <a:solidFill>
                  <a:srgbClr val="6B7280"/>
                </a:solidFill>
              </a:rPr>
              <a:t>The online code is a reference copy; the City Secretary maintains the official code record.</a:t>
            </a:r>
            <a:endParaRPr lang="en-US" sz="640" dirty="0"/>
          </a:p>
        </p:txBody>
      </p:sp>
      <p:sp>
        <p:nvSpPr>
          <p:cNvPr id="21" name="Text 19"/>
          <p:cNvSpPr/>
          <p:nvPr/>
        </p:nvSpPr>
        <p:spPr>
          <a:xfrm>
            <a:off x="11631168" y="6702552"/>
            <a:ext cx="228600" cy="128016"/>
          </a:xfrm>
          <a:prstGeom prst="rect">
            <a:avLst/>
          </a:prstGeom>
          <a:noFill/>
          <a:ln/>
        </p:spPr>
        <p:txBody>
          <a:bodyPr wrap="square" lIns="0" tIns="0" rIns="0" bIns="0" rtlCol="0" anchor="ctr"/>
          <a:lstStyle/>
          <a:p>
            <a:pPr marL="0" indent="0" algn="r">
              <a:buNone/>
            </a:pPr>
            <a:r>
              <a:rPr lang="en-US" sz="680" dirty="0">
                <a:solidFill>
                  <a:srgbClr val="9CA3AF"/>
                </a:solidFill>
              </a:rPr>
              <a:t>15</a:t>
            </a:r>
            <a:endParaRPr lang="en-US" sz="68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502919" y="320040"/>
            <a:ext cx="9523675" cy="411480"/>
          </a:xfrm>
          <a:prstGeom prst="rect">
            <a:avLst/>
          </a:prstGeom>
          <a:noFill/>
          <a:ln/>
        </p:spPr>
        <p:txBody>
          <a:bodyPr wrap="square" lIns="0" tIns="0" rIns="0" bIns="0" rtlCol="0" anchor="ctr"/>
          <a:lstStyle/>
          <a:p>
            <a:pPr marL="0" indent="0">
              <a:buNone/>
            </a:pPr>
            <a:r>
              <a:rPr lang="en-US" sz="2400" b="1" dirty="0">
                <a:solidFill>
                  <a:srgbClr val="103047"/>
                </a:solidFill>
                <a:latin typeface="Aptos Display" pitchFamily="34" charset="0"/>
                <a:ea typeface="Aptos Display" pitchFamily="34" charset="-122"/>
                <a:cs typeface="Aptos Display" pitchFamily="34" charset="-120"/>
              </a:rPr>
              <a:t>Numbered references — State permit, case documents, and photographs</a:t>
            </a:r>
            <a:endParaRPr lang="en-US" sz="2400" dirty="0"/>
          </a:p>
        </p:txBody>
      </p:sp>
      <p:sp>
        <p:nvSpPr>
          <p:cNvPr id="3" name="Text 1"/>
          <p:cNvSpPr/>
          <p:nvPr/>
        </p:nvSpPr>
        <p:spPr>
          <a:xfrm>
            <a:off x="530352" y="758952"/>
            <a:ext cx="8686800" cy="256032"/>
          </a:xfrm>
          <a:prstGeom prst="rect">
            <a:avLst/>
          </a:prstGeom>
          <a:noFill/>
          <a:ln/>
        </p:spPr>
        <p:txBody>
          <a:bodyPr wrap="square" lIns="0" tIns="0" rIns="0" bIns="0" rtlCol="0" anchor="ctr"/>
          <a:lstStyle/>
          <a:p>
            <a:pPr marL="0" indent="0">
              <a:buNone/>
            </a:pPr>
            <a:r>
              <a:rPr lang="en-US" sz="950" dirty="0">
                <a:solidFill>
                  <a:srgbClr val="545B62"/>
                </a:solidFill>
              </a:rPr>
              <a:t>Supporting material used for calculations, exhibits, and field observations.</a:t>
            </a:r>
            <a:endParaRPr lang="en-US" sz="950" dirty="0"/>
          </a:p>
        </p:txBody>
      </p:sp>
      <p:sp>
        <p:nvSpPr>
          <p:cNvPr id="4" name="Shape 2"/>
          <p:cNvSpPr/>
          <p:nvPr/>
        </p:nvSpPr>
        <p:spPr>
          <a:xfrm>
            <a:off x="502920" y="1078992"/>
            <a:ext cx="11201400" cy="0"/>
          </a:xfrm>
          <a:prstGeom prst="line">
            <a:avLst/>
          </a:prstGeom>
          <a:noFill/>
          <a:ln w="15240">
            <a:solidFill>
              <a:srgbClr val="D9EBF7"/>
            </a:solidFill>
            <a:prstDash val="solid"/>
          </a:ln>
        </p:spPr>
        <p:txBody>
          <a:bodyPr/>
          <a:lstStyle/>
          <a:p>
            <a:endParaRPr lang="en-US"/>
          </a:p>
        </p:txBody>
      </p:sp>
      <p:sp>
        <p:nvSpPr>
          <p:cNvPr id="5" name="Text 3"/>
          <p:cNvSpPr/>
          <p:nvPr/>
        </p:nvSpPr>
        <p:spPr>
          <a:xfrm>
            <a:off x="685800" y="1408176"/>
            <a:ext cx="502920" cy="256032"/>
          </a:xfrm>
          <a:prstGeom prst="rect">
            <a:avLst/>
          </a:prstGeom>
          <a:noFill/>
          <a:ln/>
        </p:spPr>
        <p:txBody>
          <a:bodyPr wrap="square" lIns="0" tIns="0" rIns="0" bIns="0" rtlCol="0" anchor="ctr"/>
          <a:lstStyle/>
          <a:p>
            <a:pPr marL="0" indent="0">
              <a:buNone/>
            </a:pPr>
            <a:r>
              <a:rPr lang="en-US" sz="1300" b="1" dirty="0">
                <a:solidFill>
                  <a:srgbClr val="2A6FBB"/>
                </a:solidFill>
              </a:rPr>
              <a:t>[7]</a:t>
            </a:r>
            <a:endParaRPr lang="en-US" sz="1300" dirty="0"/>
          </a:p>
        </p:txBody>
      </p:sp>
      <p:sp>
        <p:nvSpPr>
          <p:cNvPr id="6" name="Text 4"/>
          <p:cNvSpPr/>
          <p:nvPr/>
        </p:nvSpPr>
        <p:spPr>
          <a:xfrm>
            <a:off x="1261872" y="1389888"/>
            <a:ext cx="10058400" cy="530352"/>
          </a:xfrm>
          <a:prstGeom prst="rect">
            <a:avLst/>
          </a:prstGeom>
          <a:noFill/>
          <a:ln/>
        </p:spPr>
        <p:txBody>
          <a:bodyPr wrap="square" lIns="0" tIns="0" rIns="0" bIns="0" rtlCol="0" anchor="ctr">
            <a:normAutofit/>
          </a:bodyPr>
          <a:lstStyle/>
          <a:p>
            <a:pPr marL="0" indent="0">
              <a:buNone/>
            </a:pPr>
            <a:r>
              <a:rPr lang="en-US" sz="1060" dirty="0">
                <a:solidFill>
                  <a:srgbClr val="111827"/>
                </a:solidFill>
              </a:rPr>
              <a:t>Texas Commission on Environmental Quality, Construction General Permit TXR150000 and current construction-stormwater guidance — coverage and SWP3 requirements for disturbances of at least 1 acre or qualifying common plans.</a:t>
            </a:r>
            <a:endParaRPr lang="en-US" sz="1060" dirty="0"/>
          </a:p>
        </p:txBody>
      </p:sp>
      <p:sp>
        <p:nvSpPr>
          <p:cNvPr id="7" name="Text 5"/>
          <p:cNvSpPr/>
          <p:nvPr/>
        </p:nvSpPr>
        <p:spPr>
          <a:xfrm>
            <a:off x="685800" y="2350008"/>
            <a:ext cx="502920" cy="256032"/>
          </a:xfrm>
          <a:prstGeom prst="rect">
            <a:avLst/>
          </a:prstGeom>
          <a:noFill/>
          <a:ln/>
        </p:spPr>
        <p:txBody>
          <a:bodyPr wrap="square" lIns="0" tIns="0" rIns="0" bIns="0" rtlCol="0" anchor="ctr"/>
          <a:lstStyle/>
          <a:p>
            <a:pPr marL="0" indent="0">
              <a:buNone/>
            </a:pPr>
            <a:r>
              <a:rPr lang="en-US" sz="1300" b="1" dirty="0">
                <a:solidFill>
                  <a:srgbClr val="2A6FBB"/>
                </a:solidFill>
              </a:rPr>
              <a:t>[8]</a:t>
            </a:r>
            <a:endParaRPr lang="en-US" sz="1300" dirty="0"/>
          </a:p>
        </p:txBody>
      </p:sp>
      <p:sp>
        <p:nvSpPr>
          <p:cNvPr id="8" name="Text 6"/>
          <p:cNvSpPr/>
          <p:nvPr/>
        </p:nvSpPr>
        <p:spPr>
          <a:xfrm>
            <a:off x="1261872" y="2331720"/>
            <a:ext cx="10058400" cy="530352"/>
          </a:xfrm>
          <a:prstGeom prst="rect">
            <a:avLst/>
          </a:prstGeom>
          <a:noFill/>
          <a:ln/>
        </p:spPr>
        <p:txBody>
          <a:bodyPr wrap="square" lIns="0" tIns="0" rIns="0" bIns="0" rtlCol="0" anchor="ctr">
            <a:normAutofit/>
          </a:bodyPr>
          <a:lstStyle/>
          <a:p>
            <a:pPr marL="0" indent="0">
              <a:buNone/>
            </a:pPr>
            <a:r>
              <a:rPr lang="en-US" sz="1060" dirty="0">
                <a:solidFill>
                  <a:srgbClr val="111827"/>
                </a:solidFill>
              </a:rPr>
              <a:t>City of North Richland Hills case materials supplied for ZC26-0169: Property Owner Notification, Location Maps, and Site Plan Exhibits.</a:t>
            </a:r>
            <a:endParaRPr lang="en-US" sz="1060" dirty="0"/>
          </a:p>
        </p:txBody>
      </p:sp>
      <p:sp>
        <p:nvSpPr>
          <p:cNvPr id="9" name="Text 7"/>
          <p:cNvSpPr/>
          <p:nvPr/>
        </p:nvSpPr>
        <p:spPr>
          <a:xfrm>
            <a:off x="685800" y="3291840"/>
            <a:ext cx="502920" cy="256032"/>
          </a:xfrm>
          <a:prstGeom prst="rect">
            <a:avLst/>
          </a:prstGeom>
          <a:noFill/>
          <a:ln/>
        </p:spPr>
        <p:txBody>
          <a:bodyPr wrap="square" lIns="0" tIns="0" rIns="0" bIns="0" rtlCol="0" anchor="ctr"/>
          <a:lstStyle/>
          <a:p>
            <a:pPr marL="0" indent="0">
              <a:buNone/>
            </a:pPr>
            <a:r>
              <a:rPr lang="en-US" sz="1300" b="1" dirty="0">
                <a:solidFill>
                  <a:srgbClr val="2A6FBB"/>
                </a:solidFill>
              </a:rPr>
              <a:t>[9]</a:t>
            </a:r>
            <a:endParaRPr lang="en-US" sz="1300" dirty="0"/>
          </a:p>
        </p:txBody>
      </p:sp>
      <p:sp>
        <p:nvSpPr>
          <p:cNvPr id="10" name="Text 8"/>
          <p:cNvSpPr/>
          <p:nvPr/>
        </p:nvSpPr>
        <p:spPr>
          <a:xfrm>
            <a:off x="1261872" y="3273552"/>
            <a:ext cx="10058400" cy="530352"/>
          </a:xfrm>
          <a:prstGeom prst="rect">
            <a:avLst/>
          </a:prstGeom>
          <a:noFill/>
          <a:ln/>
        </p:spPr>
        <p:txBody>
          <a:bodyPr wrap="square" lIns="0" tIns="0" rIns="0" bIns="0" rtlCol="0" anchor="ctr">
            <a:normAutofit/>
          </a:bodyPr>
          <a:lstStyle/>
          <a:p>
            <a:pPr marL="0" indent="0">
              <a:buNone/>
            </a:pPr>
            <a:r>
              <a:rPr lang="en-US" sz="1060" dirty="0">
                <a:solidFill>
                  <a:srgbClr val="111827"/>
                </a:solidFill>
              </a:rPr>
              <a:t>Resident aerial screenshots, roof-area measurement, and field photographs labeled “grade changes 1–6” and “runoff 1–6,” supplied July 2026.</a:t>
            </a:r>
            <a:endParaRPr lang="en-US" sz="1060" dirty="0"/>
          </a:p>
        </p:txBody>
      </p:sp>
      <p:sp>
        <p:nvSpPr>
          <p:cNvPr id="11" name="Text 9"/>
          <p:cNvSpPr/>
          <p:nvPr/>
        </p:nvSpPr>
        <p:spPr>
          <a:xfrm>
            <a:off x="685800" y="4233672"/>
            <a:ext cx="502920" cy="256032"/>
          </a:xfrm>
          <a:prstGeom prst="rect">
            <a:avLst/>
          </a:prstGeom>
          <a:noFill/>
          <a:ln/>
        </p:spPr>
        <p:txBody>
          <a:bodyPr wrap="square" lIns="0" tIns="0" rIns="0" bIns="0" rtlCol="0" anchor="ctr"/>
          <a:lstStyle/>
          <a:p>
            <a:pPr marL="0" indent="0">
              <a:buNone/>
            </a:pPr>
            <a:r>
              <a:rPr lang="en-US" sz="1300" b="1" dirty="0">
                <a:solidFill>
                  <a:srgbClr val="2A6FBB"/>
                </a:solidFill>
              </a:rPr>
              <a:t>[10]</a:t>
            </a:r>
            <a:endParaRPr lang="en-US" sz="1300" dirty="0"/>
          </a:p>
        </p:txBody>
      </p:sp>
      <p:sp>
        <p:nvSpPr>
          <p:cNvPr id="12" name="Text 10"/>
          <p:cNvSpPr/>
          <p:nvPr/>
        </p:nvSpPr>
        <p:spPr>
          <a:xfrm>
            <a:off x="1261872" y="4215384"/>
            <a:ext cx="10058400" cy="530352"/>
          </a:xfrm>
          <a:prstGeom prst="rect">
            <a:avLst/>
          </a:prstGeom>
          <a:noFill/>
          <a:ln/>
        </p:spPr>
        <p:txBody>
          <a:bodyPr wrap="square" lIns="0" tIns="0" rIns="0" bIns="0" rtlCol="0" anchor="ctr">
            <a:normAutofit/>
          </a:bodyPr>
          <a:lstStyle/>
          <a:p>
            <a:pPr marL="0" indent="0">
              <a:buNone/>
            </a:pPr>
            <a:r>
              <a:rPr lang="en-US" sz="1060" dirty="0">
                <a:solidFill>
                  <a:srgbClr val="111827"/>
                </a:solidFill>
              </a:rPr>
              <a:t>Rainfall-volume conversion used on Slide 4: 1 inch of rain over 1 square foot equals approximately 0.623 gallons.</a:t>
            </a:r>
            <a:endParaRPr lang="en-US" sz="1060" dirty="0"/>
          </a:p>
        </p:txBody>
      </p:sp>
      <p:sp>
        <p:nvSpPr>
          <p:cNvPr id="13" name="Text 11"/>
          <p:cNvSpPr/>
          <p:nvPr/>
        </p:nvSpPr>
        <p:spPr>
          <a:xfrm>
            <a:off x="685800" y="5408676"/>
            <a:ext cx="1463040" cy="228600"/>
          </a:xfrm>
          <a:prstGeom prst="rect">
            <a:avLst/>
          </a:prstGeom>
          <a:noFill/>
          <a:ln/>
        </p:spPr>
        <p:txBody>
          <a:bodyPr wrap="square" lIns="0" tIns="0" rIns="0" bIns="0" rtlCol="0" anchor="ctr"/>
          <a:lstStyle/>
          <a:p>
            <a:pPr marL="0" indent="0">
              <a:buNone/>
            </a:pPr>
            <a:r>
              <a:rPr lang="en-US" sz="1200" b="1" dirty="0">
                <a:solidFill>
                  <a:srgbClr val="103047"/>
                </a:solidFill>
              </a:rPr>
              <a:t>State source</a:t>
            </a:r>
            <a:endParaRPr lang="en-US" sz="1200" dirty="0"/>
          </a:p>
        </p:txBody>
      </p:sp>
      <p:sp>
        <p:nvSpPr>
          <p:cNvPr id="14" name="Text 12"/>
          <p:cNvSpPr/>
          <p:nvPr/>
        </p:nvSpPr>
        <p:spPr>
          <a:xfrm>
            <a:off x="1652281" y="5413248"/>
            <a:ext cx="4846320" cy="228600"/>
          </a:xfrm>
          <a:prstGeom prst="rect">
            <a:avLst/>
          </a:prstGeom>
          <a:noFill/>
          <a:ln/>
        </p:spPr>
        <p:txBody>
          <a:bodyPr wrap="square" lIns="0" tIns="0" rIns="0" bIns="0" rtlCol="0" anchor="ctr"/>
          <a:lstStyle/>
          <a:p>
            <a:pPr marL="0" indent="0">
              <a:buNone/>
            </a:pPr>
            <a:r>
              <a:rPr lang="en-US" sz="950" dirty="0">
                <a:solidFill>
                  <a:srgbClr val="2A6FBB"/>
                </a:solidFill>
              </a:rPr>
              <a:t>tceq.texas.gov/permitting/stormwater/construction</a:t>
            </a:r>
            <a:endParaRPr lang="en-US" sz="950" dirty="0"/>
          </a:p>
        </p:txBody>
      </p:sp>
      <p:sp>
        <p:nvSpPr>
          <p:cNvPr id="15" name="Shape 13"/>
          <p:cNvSpPr/>
          <p:nvPr/>
        </p:nvSpPr>
        <p:spPr>
          <a:xfrm>
            <a:off x="530352" y="5833872"/>
            <a:ext cx="11173968" cy="475488"/>
          </a:xfrm>
          <a:prstGeom prst="roundRect">
            <a:avLst>
              <a:gd name="adj" fmla="val 10638"/>
            </a:avLst>
          </a:prstGeom>
          <a:solidFill>
            <a:srgbClr val="FFF7ED">
              <a:alpha val="98000"/>
            </a:srgbClr>
          </a:solidFill>
          <a:ln w="15240">
            <a:solidFill>
              <a:srgbClr val="D96C2C"/>
            </a:solidFill>
            <a:prstDash val="solid"/>
          </a:ln>
        </p:spPr>
        <p:txBody>
          <a:bodyPr/>
          <a:lstStyle/>
          <a:p>
            <a:endParaRPr lang="en-US"/>
          </a:p>
        </p:txBody>
      </p:sp>
      <p:sp>
        <p:nvSpPr>
          <p:cNvPr id="16" name="Text 14"/>
          <p:cNvSpPr/>
          <p:nvPr/>
        </p:nvSpPr>
        <p:spPr>
          <a:xfrm>
            <a:off x="978408" y="5925312"/>
            <a:ext cx="10158984" cy="338328"/>
          </a:xfrm>
          <a:prstGeom prst="rect">
            <a:avLst/>
          </a:prstGeom>
          <a:noFill/>
          <a:ln/>
        </p:spPr>
        <p:txBody>
          <a:bodyPr wrap="square" lIns="0" tIns="0" rIns="0" bIns="0" rtlCol="0" anchor="ctr">
            <a:normAutofit/>
          </a:bodyPr>
          <a:lstStyle/>
          <a:p>
            <a:pPr marL="0" indent="0">
              <a:buNone/>
            </a:pPr>
            <a:r>
              <a:rPr lang="en-US" sz="1050" dirty="0">
                <a:solidFill>
                  <a:srgbClr val="111827"/>
                </a:solidFill>
              </a:rPr>
              <a:t>Important applicability note: the parcel area is 1.319 acres, but the City/TCEQ stormwater-plan threshold is based on the area actually disturbed (or a larger common plan), which must be verified by staff or the operator.[1][7]</a:t>
            </a:r>
            <a:endParaRPr lang="en-US" sz="1050" dirty="0"/>
          </a:p>
        </p:txBody>
      </p:sp>
      <p:sp>
        <p:nvSpPr>
          <p:cNvPr id="17" name="Text 15"/>
          <p:cNvSpPr/>
          <p:nvPr/>
        </p:nvSpPr>
        <p:spPr>
          <a:xfrm>
            <a:off x="502920" y="6473952"/>
            <a:ext cx="7863840" cy="164592"/>
          </a:xfrm>
          <a:prstGeom prst="rect">
            <a:avLst/>
          </a:prstGeom>
          <a:noFill/>
          <a:ln/>
        </p:spPr>
        <p:txBody>
          <a:bodyPr wrap="square" lIns="0" tIns="0" rIns="0" bIns="0" rtlCol="0" anchor="ctr">
            <a:normAutofit/>
          </a:bodyPr>
          <a:lstStyle/>
          <a:p>
            <a:pPr marL="0" indent="0">
              <a:buNone/>
            </a:pPr>
            <a:r>
              <a:rPr lang="en-US" sz="640" dirty="0">
                <a:solidFill>
                  <a:srgbClr val="6B7280"/>
                </a:solidFill>
              </a:rPr>
              <a:t>Photographs document observed conditions; they do not independently establish elevations, property boundaries, or code violations.</a:t>
            </a:r>
            <a:endParaRPr lang="en-US" sz="640" dirty="0"/>
          </a:p>
        </p:txBody>
      </p:sp>
      <p:sp>
        <p:nvSpPr>
          <p:cNvPr id="19" name="Text 17"/>
          <p:cNvSpPr/>
          <p:nvPr/>
        </p:nvSpPr>
        <p:spPr>
          <a:xfrm>
            <a:off x="11631168" y="6702552"/>
            <a:ext cx="228600" cy="128016"/>
          </a:xfrm>
          <a:prstGeom prst="rect">
            <a:avLst/>
          </a:prstGeom>
          <a:noFill/>
          <a:ln/>
        </p:spPr>
        <p:txBody>
          <a:bodyPr wrap="square" lIns="0" tIns="0" rIns="0" bIns="0" rtlCol="0" anchor="ctr"/>
          <a:lstStyle/>
          <a:p>
            <a:pPr marL="0" indent="0" algn="r">
              <a:buNone/>
            </a:pPr>
            <a:r>
              <a:rPr lang="en-US" sz="680" dirty="0">
                <a:solidFill>
                  <a:srgbClr val="9CA3AF"/>
                </a:solidFill>
              </a:rPr>
              <a:t>16</a:t>
            </a:r>
            <a:endParaRPr lang="en-US" sz="68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502920" y="320040"/>
            <a:ext cx="8138160" cy="411480"/>
          </a:xfrm>
          <a:prstGeom prst="rect">
            <a:avLst/>
          </a:prstGeom>
          <a:noFill/>
          <a:ln/>
        </p:spPr>
        <p:txBody>
          <a:bodyPr wrap="square" lIns="0" tIns="0" rIns="0" bIns="0" rtlCol="0" anchor="ctr"/>
          <a:lstStyle/>
          <a:p>
            <a:pPr marL="0" indent="0">
              <a:buNone/>
            </a:pPr>
            <a:r>
              <a:rPr lang="en-US" sz="2400" b="1" dirty="0">
                <a:solidFill>
                  <a:srgbClr val="103047"/>
                </a:solidFill>
                <a:latin typeface="Aptos Display" pitchFamily="34" charset="0"/>
                <a:ea typeface="Aptos Display" pitchFamily="34" charset="-122"/>
                <a:cs typeface="Aptos Display" pitchFamily="34" charset="-120"/>
              </a:rPr>
              <a:t>What is being requested by the applicant</a:t>
            </a:r>
            <a:endParaRPr lang="en-US" sz="2400" dirty="0"/>
          </a:p>
        </p:txBody>
      </p:sp>
      <p:sp>
        <p:nvSpPr>
          <p:cNvPr id="3" name="Text 1"/>
          <p:cNvSpPr/>
          <p:nvPr/>
        </p:nvSpPr>
        <p:spPr>
          <a:xfrm>
            <a:off x="530352" y="758952"/>
            <a:ext cx="8686800" cy="256032"/>
          </a:xfrm>
          <a:prstGeom prst="rect">
            <a:avLst/>
          </a:prstGeom>
          <a:noFill/>
          <a:ln/>
        </p:spPr>
        <p:txBody>
          <a:bodyPr wrap="square" lIns="0" tIns="0" rIns="0" bIns="0" rtlCol="0" anchor="ctr"/>
          <a:lstStyle/>
          <a:p>
            <a:pPr marL="0" indent="0">
              <a:buNone/>
            </a:pPr>
            <a:r>
              <a:rPr lang="en-US" sz="950" dirty="0">
                <a:solidFill>
                  <a:srgbClr val="545B62"/>
                </a:solidFill>
              </a:rPr>
              <a:t>Case ZC26-0169: Special Use Permit for a secondary living unit / detached garage accessory structure.</a:t>
            </a:r>
            <a:endParaRPr lang="en-US" sz="950" dirty="0"/>
          </a:p>
        </p:txBody>
      </p:sp>
      <p:sp>
        <p:nvSpPr>
          <p:cNvPr id="4" name="Shape 2"/>
          <p:cNvSpPr/>
          <p:nvPr/>
        </p:nvSpPr>
        <p:spPr>
          <a:xfrm>
            <a:off x="502920" y="1078992"/>
            <a:ext cx="11201400" cy="0"/>
          </a:xfrm>
          <a:prstGeom prst="line">
            <a:avLst/>
          </a:prstGeom>
          <a:noFill/>
          <a:ln w="15240">
            <a:solidFill>
              <a:srgbClr val="D9EBF7"/>
            </a:solidFill>
            <a:prstDash val="solid"/>
          </a:ln>
        </p:spPr>
        <p:txBody>
          <a:bodyPr/>
          <a:lstStyle/>
          <a:p>
            <a:endParaRPr lang="en-US"/>
          </a:p>
        </p:txBody>
      </p:sp>
      <p:pic>
        <p:nvPicPr>
          <p:cNvPr id="5" name="Image 0" descr="/mnt/data/deck_assets/notice-2.png"/>
          <p:cNvPicPr>
            <a:picLocks noChangeAspect="1"/>
          </p:cNvPicPr>
          <p:nvPr/>
        </p:nvPicPr>
        <p:blipFill>
          <a:blip r:embed="rId3"/>
          <a:srcRect l="8000" r="-45335"/>
          <a:stretch/>
        </p:blipFill>
        <p:spPr>
          <a:xfrm>
            <a:off x="566928" y="1344168"/>
            <a:ext cx="4754880" cy="4480560"/>
          </a:xfrm>
          <a:prstGeom prst="rect">
            <a:avLst/>
          </a:prstGeom>
        </p:spPr>
      </p:pic>
      <p:sp>
        <p:nvSpPr>
          <p:cNvPr id="6" name="Shape 3"/>
          <p:cNvSpPr/>
          <p:nvPr/>
        </p:nvSpPr>
        <p:spPr>
          <a:xfrm>
            <a:off x="5623560" y="1389888"/>
            <a:ext cx="5989320" cy="4407408"/>
          </a:xfrm>
          <a:prstGeom prst="rect">
            <a:avLst/>
          </a:prstGeom>
          <a:solidFill>
            <a:srgbClr val="FFFFFF"/>
          </a:solidFill>
          <a:ln w="12700">
            <a:solidFill>
              <a:srgbClr val="E5E7EB"/>
            </a:solidFill>
            <a:prstDash val="solid"/>
          </a:ln>
        </p:spPr>
        <p:txBody>
          <a:bodyPr/>
          <a:lstStyle/>
          <a:p>
            <a:endParaRPr lang="en-US"/>
          </a:p>
        </p:txBody>
      </p:sp>
      <p:sp>
        <p:nvSpPr>
          <p:cNvPr id="7" name="Text 4"/>
          <p:cNvSpPr/>
          <p:nvPr/>
        </p:nvSpPr>
        <p:spPr>
          <a:xfrm>
            <a:off x="5897880" y="1627632"/>
            <a:ext cx="5303520" cy="320040"/>
          </a:xfrm>
          <a:prstGeom prst="rect">
            <a:avLst/>
          </a:prstGeom>
          <a:noFill/>
          <a:ln/>
        </p:spPr>
        <p:txBody>
          <a:bodyPr wrap="square" lIns="0" tIns="0" rIns="0" bIns="0" rtlCol="0" anchor="ctr"/>
          <a:lstStyle/>
          <a:p>
            <a:pPr marL="0" indent="0">
              <a:buNone/>
            </a:pPr>
            <a:r>
              <a:rPr lang="en-US" sz="1800" b="1" dirty="0">
                <a:solidFill>
                  <a:srgbClr val="103047"/>
                </a:solidFill>
              </a:rPr>
              <a:t>Key facts from the City notice</a:t>
            </a:r>
            <a:endParaRPr lang="en-US" sz="1800" dirty="0"/>
          </a:p>
        </p:txBody>
      </p:sp>
      <p:sp>
        <p:nvSpPr>
          <p:cNvPr id="8" name="Shape 5"/>
          <p:cNvSpPr/>
          <p:nvPr/>
        </p:nvSpPr>
        <p:spPr>
          <a:xfrm>
            <a:off x="5897880" y="2212848"/>
            <a:ext cx="91440" cy="91440"/>
          </a:xfrm>
          <a:prstGeom prst="ellipse">
            <a:avLst/>
          </a:prstGeom>
          <a:solidFill>
            <a:srgbClr val="1F7A8C"/>
          </a:solidFill>
          <a:ln w="12700">
            <a:solidFill>
              <a:srgbClr val="1F7A8C"/>
            </a:solidFill>
            <a:prstDash val="solid"/>
          </a:ln>
        </p:spPr>
        <p:txBody>
          <a:bodyPr/>
          <a:lstStyle/>
          <a:p>
            <a:endParaRPr lang="en-US"/>
          </a:p>
        </p:txBody>
      </p:sp>
      <p:sp>
        <p:nvSpPr>
          <p:cNvPr id="9" name="Text 6"/>
          <p:cNvSpPr/>
          <p:nvPr/>
        </p:nvSpPr>
        <p:spPr>
          <a:xfrm>
            <a:off x="6099048" y="2148840"/>
            <a:ext cx="5239512" cy="329184"/>
          </a:xfrm>
          <a:prstGeom prst="rect">
            <a:avLst/>
          </a:prstGeom>
          <a:noFill/>
          <a:ln/>
        </p:spPr>
        <p:txBody>
          <a:bodyPr wrap="square" lIns="254" tIns="254" rIns="254" bIns="254" rtlCol="0" anchor="ctr">
            <a:normAutofit/>
          </a:bodyPr>
          <a:lstStyle/>
          <a:p>
            <a:pPr marL="0" indent="0">
              <a:buNone/>
            </a:pPr>
            <a:r>
              <a:rPr lang="en-US" sz="1250" dirty="0">
                <a:solidFill>
                  <a:srgbClr val="111827"/>
                </a:solidFill>
              </a:rPr>
              <a:t>Applicant: RAA Real Estate Investing LLC.</a:t>
            </a:r>
            <a:endParaRPr lang="en-US" sz="1250" dirty="0"/>
          </a:p>
        </p:txBody>
      </p:sp>
      <p:sp>
        <p:nvSpPr>
          <p:cNvPr id="10" name="Shape 7"/>
          <p:cNvSpPr/>
          <p:nvPr/>
        </p:nvSpPr>
        <p:spPr>
          <a:xfrm>
            <a:off x="5897880" y="2651760"/>
            <a:ext cx="91440" cy="91440"/>
          </a:xfrm>
          <a:prstGeom prst="ellipse">
            <a:avLst/>
          </a:prstGeom>
          <a:solidFill>
            <a:srgbClr val="1F7A8C"/>
          </a:solidFill>
          <a:ln w="12700">
            <a:solidFill>
              <a:srgbClr val="1F7A8C"/>
            </a:solidFill>
            <a:prstDash val="solid"/>
          </a:ln>
        </p:spPr>
        <p:txBody>
          <a:bodyPr/>
          <a:lstStyle/>
          <a:p>
            <a:endParaRPr lang="en-US"/>
          </a:p>
        </p:txBody>
      </p:sp>
      <p:sp>
        <p:nvSpPr>
          <p:cNvPr id="11" name="Text 8"/>
          <p:cNvSpPr/>
          <p:nvPr/>
        </p:nvSpPr>
        <p:spPr>
          <a:xfrm>
            <a:off x="6099048" y="2587752"/>
            <a:ext cx="5239512" cy="329184"/>
          </a:xfrm>
          <a:prstGeom prst="rect">
            <a:avLst/>
          </a:prstGeom>
          <a:noFill/>
          <a:ln/>
        </p:spPr>
        <p:txBody>
          <a:bodyPr wrap="square" lIns="254" tIns="254" rIns="254" bIns="254" rtlCol="0" anchor="ctr">
            <a:normAutofit/>
          </a:bodyPr>
          <a:lstStyle/>
          <a:p>
            <a:pPr marL="0" indent="0">
              <a:buNone/>
            </a:pPr>
            <a:r>
              <a:rPr lang="en-US" sz="1250" dirty="0">
                <a:solidFill>
                  <a:srgbClr val="111827"/>
                </a:solidFill>
              </a:rPr>
              <a:t>Request: Special Use Permit for a secondary living unit.</a:t>
            </a:r>
            <a:endParaRPr lang="en-US" sz="1250" dirty="0"/>
          </a:p>
        </p:txBody>
      </p:sp>
      <p:sp>
        <p:nvSpPr>
          <p:cNvPr id="12" name="Shape 9"/>
          <p:cNvSpPr/>
          <p:nvPr/>
        </p:nvSpPr>
        <p:spPr>
          <a:xfrm>
            <a:off x="5897880" y="3090672"/>
            <a:ext cx="91440" cy="91440"/>
          </a:xfrm>
          <a:prstGeom prst="ellipse">
            <a:avLst/>
          </a:prstGeom>
          <a:solidFill>
            <a:srgbClr val="1F7A8C"/>
          </a:solidFill>
          <a:ln w="12700">
            <a:solidFill>
              <a:srgbClr val="1F7A8C"/>
            </a:solidFill>
            <a:prstDash val="solid"/>
          </a:ln>
        </p:spPr>
        <p:txBody>
          <a:bodyPr/>
          <a:lstStyle/>
          <a:p>
            <a:endParaRPr lang="en-US"/>
          </a:p>
        </p:txBody>
      </p:sp>
      <p:sp>
        <p:nvSpPr>
          <p:cNvPr id="13" name="Text 10"/>
          <p:cNvSpPr/>
          <p:nvPr/>
        </p:nvSpPr>
        <p:spPr>
          <a:xfrm>
            <a:off x="6099048" y="3026664"/>
            <a:ext cx="5239512" cy="329184"/>
          </a:xfrm>
          <a:prstGeom prst="rect">
            <a:avLst/>
          </a:prstGeom>
          <a:noFill/>
          <a:ln/>
        </p:spPr>
        <p:txBody>
          <a:bodyPr wrap="square" lIns="254" tIns="254" rIns="254" bIns="254" rtlCol="0" anchor="ctr">
            <a:normAutofit fontScale="92500" lnSpcReduction="20000"/>
          </a:bodyPr>
          <a:lstStyle/>
          <a:p>
            <a:pPr marL="0" indent="0">
              <a:buNone/>
            </a:pPr>
            <a:r>
              <a:rPr lang="en-US" sz="1250" dirty="0">
                <a:solidFill>
                  <a:srgbClr val="111827"/>
                </a:solidFill>
              </a:rPr>
              <a:t>Accessory structure: 1,988 SF total; 798 SF living area; 477 SF covered porches; two-car garage.</a:t>
            </a:r>
            <a:endParaRPr lang="en-US" sz="1250" dirty="0"/>
          </a:p>
        </p:txBody>
      </p:sp>
      <p:sp>
        <p:nvSpPr>
          <p:cNvPr id="14" name="Shape 11"/>
          <p:cNvSpPr/>
          <p:nvPr/>
        </p:nvSpPr>
        <p:spPr>
          <a:xfrm>
            <a:off x="5897880" y="3529584"/>
            <a:ext cx="91440" cy="91440"/>
          </a:xfrm>
          <a:prstGeom prst="ellipse">
            <a:avLst/>
          </a:prstGeom>
          <a:solidFill>
            <a:srgbClr val="1F7A8C"/>
          </a:solidFill>
          <a:ln w="12700">
            <a:solidFill>
              <a:srgbClr val="1F7A8C"/>
            </a:solidFill>
            <a:prstDash val="solid"/>
          </a:ln>
        </p:spPr>
        <p:txBody>
          <a:bodyPr/>
          <a:lstStyle/>
          <a:p>
            <a:endParaRPr lang="en-US"/>
          </a:p>
        </p:txBody>
      </p:sp>
      <p:sp>
        <p:nvSpPr>
          <p:cNvPr id="15" name="Text 12"/>
          <p:cNvSpPr/>
          <p:nvPr/>
        </p:nvSpPr>
        <p:spPr>
          <a:xfrm>
            <a:off x="6099048" y="3465576"/>
            <a:ext cx="5239512" cy="329184"/>
          </a:xfrm>
          <a:prstGeom prst="rect">
            <a:avLst/>
          </a:prstGeom>
          <a:noFill/>
          <a:ln/>
        </p:spPr>
        <p:txBody>
          <a:bodyPr wrap="square" lIns="254" tIns="254" rIns="254" bIns="254" rtlCol="0" anchor="ctr">
            <a:normAutofit/>
          </a:bodyPr>
          <a:lstStyle/>
          <a:p>
            <a:pPr marL="0" indent="0">
              <a:buNone/>
            </a:pPr>
            <a:r>
              <a:rPr lang="en-US" sz="1250" dirty="0">
                <a:solidFill>
                  <a:srgbClr val="111827"/>
                </a:solidFill>
              </a:rPr>
              <a:t>Property: 1.319 acres, Lot 1, Block 1, Merritt Addition.</a:t>
            </a:r>
            <a:endParaRPr lang="en-US" sz="1250" dirty="0"/>
          </a:p>
        </p:txBody>
      </p:sp>
      <p:sp>
        <p:nvSpPr>
          <p:cNvPr id="16" name="Shape 13"/>
          <p:cNvSpPr/>
          <p:nvPr/>
        </p:nvSpPr>
        <p:spPr>
          <a:xfrm>
            <a:off x="5897880" y="3968496"/>
            <a:ext cx="91440" cy="91440"/>
          </a:xfrm>
          <a:prstGeom prst="ellipse">
            <a:avLst/>
          </a:prstGeom>
          <a:solidFill>
            <a:srgbClr val="1F7A8C"/>
          </a:solidFill>
          <a:ln w="12700">
            <a:solidFill>
              <a:srgbClr val="1F7A8C"/>
            </a:solidFill>
            <a:prstDash val="solid"/>
          </a:ln>
        </p:spPr>
        <p:txBody>
          <a:bodyPr/>
          <a:lstStyle/>
          <a:p>
            <a:endParaRPr lang="en-US"/>
          </a:p>
        </p:txBody>
      </p:sp>
      <p:sp>
        <p:nvSpPr>
          <p:cNvPr id="17" name="Text 14"/>
          <p:cNvSpPr/>
          <p:nvPr/>
        </p:nvSpPr>
        <p:spPr>
          <a:xfrm>
            <a:off x="6099048" y="3904488"/>
            <a:ext cx="5239512" cy="329184"/>
          </a:xfrm>
          <a:prstGeom prst="rect">
            <a:avLst/>
          </a:prstGeom>
          <a:noFill/>
          <a:ln/>
        </p:spPr>
        <p:txBody>
          <a:bodyPr wrap="square" lIns="254" tIns="254" rIns="254" bIns="254" rtlCol="0" anchor="ctr">
            <a:normAutofit fontScale="92500"/>
          </a:bodyPr>
          <a:lstStyle/>
          <a:p>
            <a:pPr marL="0" indent="0">
              <a:buNone/>
            </a:pPr>
            <a:r>
              <a:rPr lang="en-US" sz="1250" dirty="0">
                <a:solidFill>
                  <a:srgbClr val="111827"/>
                </a:solidFill>
              </a:rPr>
              <a:t>Public hearings: Planning &amp; Zoning July 16, 2026; City Council August 10, 2026.</a:t>
            </a:r>
            <a:endParaRPr lang="en-US" sz="1250" dirty="0"/>
          </a:p>
        </p:txBody>
      </p:sp>
      <p:sp>
        <p:nvSpPr>
          <p:cNvPr id="18" name="Shape 15"/>
          <p:cNvSpPr/>
          <p:nvPr/>
        </p:nvSpPr>
        <p:spPr>
          <a:xfrm>
            <a:off x="5897880" y="4800600"/>
            <a:ext cx="5394960" cy="886968"/>
          </a:xfrm>
          <a:prstGeom prst="roundRect">
            <a:avLst>
              <a:gd name="adj" fmla="val 6944"/>
            </a:avLst>
          </a:prstGeom>
          <a:solidFill>
            <a:srgbClr val="FFF7ED">
              <a:alpha val="98000"/>
            </a:srgbClr>
          </a:solidFill>
          <a:ln w="15240">
            <a:solidFill>
              <a:srgbClr val="D96C2C"/>
            </a:solidFill>
            <a:prstDash val="solid"/>
          </a:ln>
        </p:spPr>
        <p:txBody>
          <a:bodyPr/>
          <a:lstStyle/>
          <a:p>
            <a:endParaRPr lang="en-US"/>
          </a:p>
        </p:txBody>
      </p:sp>
      <p:sp>
        <p:nvSpPr>
          <p:cNvPr id="19" name="Text 16"/>
          <p:cNvSpPr/>
          <p:nvPr/>
        </p:nvSpPr>
        <p:spPr>
          <a:xfrm>
            <a:off x="6007608" y="4892040"/>
            <a:ext cx="5175504" cy="729532"/>
          </a:xfrm>
          <a:prstGeom prst="rect">
            <a:avLst/>
          </a:prstGeom>
          <a:noFill/>
          <a:ln/>
        </p:spPr>
        <p:txBody>
          <a:bodyPr wrap="square" lIns="0" tIns="0" rIns="0" bIns="0" rtlCol="0" anchor="ctr">
            <a:normAutofit/>
          </a:bodyPr>
          <a:lstStyle/>
          <a:p>
            <a:pPr marL="0" indent="0">
              <a:buNone/>
            </a:pPr>
            <a:r>
              <a:rPr lang="en-US" sz="1050" dirty="0">
                <a:solidFill>
                  <a:srgbClr val="111827"/>
                </a:solidFill>
              </a:rPr>
              <a:t>Core question: </a:t>
            </a:r>
            <a:br>
              <a:rPr lang="en-US" sz="1050" dirty="0">
                <a:solidFill>
                  <a:srgbClr val="111827"/>
                </a:solidFill>
              </a:rPr>
            </a:br>
            <a:br>
              <a:rPr lang="en-US" sz="1050" dirty="0">
                <a:solidFill>
                  <a:srgbClr val="111827"/>
                </a:solidFill>
              </a:rPr>
            </a:br>
            <a:r>
              <a:rPr lang="en-US" sz="1050" b="1" dirty="0">
                <a:solidFill>
                  <a:srgbClr val="111827"/>
                </a:solidFill>
              </a:rPr>
              <a:t>Does the proposed work preserve the approved drainage pattern and prevent concentrated runoff toward neighboring lots?</a:t>
            </a:r>
            <a:endParaRPr lang="en-US" sz="1050" b="1" dirty="0"/>
          </a:p>
        </p:txBody>
      </p:sp>
      <p:sp>
        <p:nvSpPr>
          <p:cNvPr id="20" name="Text 17"/>
          <p:cNvSpPr/>
          <p:nvPr/>
        </p:nvSpPr>
        <p:spPr>
          <a:xfrm>
            <a:off x="502920" y="6473952"/>
            <a:ext cx="7863840" cy="164592"/>
          </a:xfrm>
          <a:prstGeom prst="rect">
            <a:avLst/>
          </a:prstGeom>
          <a:noFill/>
          <a:ln/>
        </p:spPr>
        <p:txBody>
          <a:bodyPr wrap="square" lIns="0" tIns="0" rIns="0" bIns="0" rtlCol="0" anchor="ctr">
            <a:normAutofit/>
          </a:bodyPr>
          <a:lstStyle/>
          <a:p>
            <a:pPr marL="0" indent="0">
              <a:buNone/>
            </a:pPr>
            <a:r>
              <a:rPr lang="en-US" sz="640" dirty="0">
                <a:solidFill>
                  <a:srgbClr val="6B7280"/>
                </a:solidFill>
              </a:rPr>
              <a:t>Official case facts and site exhibit: Reference [8].</a:t>
            </a:r>
            <a:endParaRPr lang="en-US" sz="640" dirty="0"/>
          </a:p>
        </p:txBody>
      </p:sp>
      <p:sp>
        <p:nvSpPr>
          <p:cNvPr id="23" name="Text 19"/>
          <p:cNvSpPr/>
          <p:nvPr/>
        </p:nvSpPr>
        <p:spPr>
          <a:xfrm>
            <a:off x="11631168" y="6702552"/>
            <a:ext cx="228600" cy="128016"/>
          </a:xfrm>
          <a:prstGeom prst="rect">
            <a:avLst/>
          </a:prstGeom>
          <a:noFill/>
          <a:ln/>
        </p:spPr>
        <p:txBody>
          <a:bodyPr wrap="square" lIns="0" tIns="0" rIns="0" bIns="0" rtlCol="0" anchor="ctr"/>
          <a:lstStyle/>
          <a:p>
            <a:pPr marL="0" indent="0" algn="r">
              <a:buNone/>
            </a:pPr>
            <a:r>
              <a:rPr lang="en-US" sz="680" dirty="0">
                <a:solidFill>
                  <a:srgbClr val="9CA3AF"/>
                </a:solidFill>
              </a:rPr>
              <a:t>2</a:t>
            </a:r>
            <a:endParaRPr lang="en-US" sz="68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502920" y="320040"/>
            <a:ext cx="8138160" cy="411480"/>
          </a:xfrm>
          <a:prstGeom prst="rect">
            <a:avLst/>
          </a:prstGeom>
          <a:noFill/>
          <a:ln/>
        </p:spPr>
        <p:txBody>
          <a:bodyPr wrap="square" lIns="0" tIns="0" rIns="0" bIns="0" rtlCol="0" anchor="ctr"/>
          <a:lstStyle/>
          <a:p>
            <a:pPr marL="0" indent="0">
              <a:buNone/>
            </a:pPr>
            <a:r>
              <a:rPr lang="en-US" sz="2400" b="1" dirty="0">
                <a:solidFill>
                  <a:srgbClr val="103047"/>
                </a:solidFill>
                <a:latin typeface="Aptos Display" pitchFamily="34" charset="0"/>
                <a:ea typeface="Aptos Display" pitchFamily="34" charset="-122"/>
                <a:cs typeface="Aptos Display" pitchFamily="34" charset="-120"/>
              </a:rPr>
              <a:t>The site is large, but drainage risk is local</a:t>
            </a:r>
            <a:endParaRPr lang="en-US" sz="2400" dirty="0"/>
          </a:p>
        </p:txBody>
      </p:sp>
      <p:sp>
        <p:nvSpPr>
          <p:cNvPr id="3" name="Text 1"/>
          <p:cNvSpPr/>
          <p:nvPr/>
        </p:nvSpPr>
        <p:spPr>
          <a:xfrm>
            <a:off x="530352" y="758952"/>
            <a:ext cx="8686800" cy="256032"/>
          </a:xfrm>
          <a:prstGeom prst="rect">
            <a:avLst/>
          </a:prstGeom>
          <a:noFill/>
          <a:ln/>
        </p:spPr>
        <p:txBody>
          <a:bodyPr wrap="square" lIns="0" tIns="0" rIns="0" bIns="0" rtlCol="0" anchor="ctr"/>
          <a:lstStyle/>
          <a:p>
            <a:pPr marL="0" indent="0">
              <a:buNone/>
            </a:pPr>
            <a:r>
              <a:rPr lang="en-US" sz="950" dirty="0">
                <a:solidFill>
                  <a:srgbClr val="545B62"/>
                </a:solidFill>
              </a:rPr>
              <a:t>The concern is not just total acreage — it is where roof runoff, driveway runoff, and regraded surface flow are discharged.</a:t>
            </a:r>
            <a:endParaRPr lang="en-US" sz="950" dirty="0"/>
          </a:p>
        </p:txBody>
      </p:sp>
      <p:sp>
        <p:nvSpPr>
          <p:cNvPr id="4" name="Shape 2"/>
          <p:cNvSpPr/>
          <p:nvPr/>
        </p:nvSpPr>
        <p:spPr>
          <a:xfrm>
            <a:off x="502920" y="1078992"/>
            <a:ext cx="11201400" cy="0"/>
          </a:xfrm>
          <a:prstGeom prst="line">
            <a:avLst/>
          </a:prstGeom>
          <a:noFill/>
          <a:ln w="15240">
            <a:solidFill>
              <a:srgbClr val="D9EBF7"/>
            </a:solidFill>
            <a:prstDash val="solid"/>
          </a:ln>
        </p:spPr>
        <p:txBody>
          <a:bodyPr/>
          <a:lstStyle/>
          <a:p>
            <a:endParaRPr lang="en-US"/>
          </a:p>
        </p:txBody>
      </p:sp>
      <p:pic>
        <p:nvPicPr>
          <p:cNvPr id="5" name="Image 0" descr="/mnt/data/deck_assets/location-2.png"/>
          <p:cNvPicPr>
            <a:picLocks noChangeAspect="1"/>
          </p:cNvPicPr>
          <p:nvPr/>
        </p:nvPicPr>
        <p:blipFill>
          <a:blip r:embed="rId3"/>
          <a:srcRect l="6027" r="6027"/>
          <a:stretch/>
        </p:blipFill>
        <p:spPr>
          <a:xfrm>
            <a:off x="548640" y="1325880"/>
            <a:ext cx="5669280" cy="3977640"/>
          </a:xfrm>
          <a:prstGeom prst="rect">
            <a:avLst/>
          </a:prstGeom>
        </p:spPr>
      </p:pic>
      <p:pic>
        <p:nvPicPr>
          <p:cNvPr id="6" name="Image 1" descr="/mnt/data/deck_assets/notice-4.png"/>
          <p:cNvPicPr>
            <a:picLocks noChangeAspect="1"/>
          </p:cNvPicPr>
          <p:nvPr/>
        </p:nvPicPr>
        <p:blipFill>
          <a:blip r:embed="rId4"/>
          <a:srcRect l="9928" r="9928"/>
          <a:stretch/>
        </p:blipFill>
        <p:spPr>
          <a:xfrm>
            <a:off x="6446520" y="1325880"/>
            <a:ext cx="5166360" cy="3977640"/>
          </a:xfrm>
          <a:prstGeom prst="rect">
            <a:avLst/>
          </a:prstGeom>
        </p:spPr>
      </p:pic>
      <p:sp>
        <p:nvSpPr>
          <p:cNvPr id="7" name="Text 3"/>
          <p:cNvSpPr/>
          <p:nvPr/>
        </p:nvSpPr>
        <p:spPr>
          <a:xfrm>
            <a:off x="713232" y="1463040"/>
            <a:ext cx="1554480" cy="237744"/>
          </a:xfrm>
          <a:prstGeom prst="rect">
            <a:avLst/>
          </a:prstGeom>
          <a:noFill/>
          <a:ln/>
        </p:spPr>
        <p:txBody>
          <a:bodyPr wrap="square" lIns="0" tIns="0" rIns="0" bIns="0" rtlCol="0" anchor="ctr"/>
          <a:lstStyle/>
          <a:p>
            <a:pPr marL="0" indent="0">
              <a:buNone/>
            </a:pPr>
            <a:r>
              <a:rPr lang="en-US" sz="1100" b="1" dirty="0">
                <a:solidFill>
                  <a:srgbClr val="103047"/>
                </a:solidFill>
              </a:rPr>
              <a:t>Affected area</a:t>
            </a:r>
            <a:endParaRPr lang="en-US" sz="1100" dirty="0"/>
          </a:p>
        </p:txBody>
      </p:sp>
      <p:sp>
        <p:nvSpPr>
          <p:cNvPr id="8" name="Text 4"/>
          <p:cNvSpPr/>
          <p:nvPr/>
        </p:nvSpPr>
        <p:spPr>
          <a:xfrm>
            <a:off x="6629400" y="1463040"/>
            <a:ext cx="2011680" cy="237744"/>
          </a:xfrm>
          <a:prstGeom prst="rect">
            <a:avLst/>
          </a:prstGeom>
          <a:noFill/>
          <a:ln/>
        </p:spPr>
        <p:txBody>
          <a:bodyPr wrap="square" lIns="0" tIns="0" rIns="0" bIns="0" rtlCol="0" anchor="ctr"/>
          <a:lstStyle/>
          <a:p>
            <a:pPr marL="0" indent="0">
              <a:buNone/>
            </a:pPr>
            <a:r>
              <a:rPr lang="en-US" sz="1100" b="1" dirty="0">
                <a:solidFill>
                  <a:srgbClr val="103047"/>
                </a:solidFill>
              </a:rPr>
              <a:t>200-ft notification area</a:t>
            </a:r>
            <a:endParaRPr lang="en-US" sz="1100" dirty="0"/>
          </a:p>
        </p:txBody>
      </p:sp>
      <p:sp>
        <p:nvSpPr>
          <p:cNvPr id="9" name="Shape 5"/>
          <p:cNvSpPr/>
          <p:nvPr/>
        </p:nvSpPr>
        <p:spPr>
          <a:xfrm>
            <a:off x="2267712" y="5532120"/>
            <a:ext cx="6949440" cy="411480"/>
          </a:xfrm>
          <a:prstGeom prst="roundRect">
            <a:avLst>
              <a:gd name="adj" fmla="val 11111"/>
            </a:avLst>
          </a:prstGeom>
          <a:solidFill>
            <a:srgbClr val="F0F7FF">
              <a:alpha val="98000"/>
            </a:srgbClr>
          </a:solidFill>
          <a:ln w="15240">
            <a:solidFill>
              <a:srgbClr val="2A6FBB"/>
            </a:solidFill>
            <a:prstDash val="solid"/>
          </a:ln>
        </p:spPr>
        <p:txBody>
          <a:bodyPr/>
          <a:lstStyle/>
          <a:p>
            <a:endParaRPr lang="en-US"/>
          </a:p>
        </p:txBody>
      </p:sp>
      <p:sp>
        <p:nvSpPr>
          <p:cNvPr id="10" name="Text 6"/>
          <p:cNvSpPr/>
          <p:nvPr/>
        </p:nvSpPr>
        <p:spPr>
          <a:xfrm>
            <a:off x="2381459" y="5623560"/>
            <a:ext cx="6762541" cy="246888"/>
          </a:xfrm>
          <a:prstGeom prst="rect">
            <a:avLst/>
          </a:prstGeom>
          <a:noFill/>
          <a:ln/>
        </p:spPr>
        <p:txBody>
          <a:bodyPr wrap="square" lIns="0" tIns="0" rIns="0" bIns="0" rtlCol="0" anchor="ctr">
            <a:normAutofit fontScale="85000" lnSpcReduction="10000"/>
          </a:bodyPr>
          <a:lstStyle/>
          <a:p>
            <a:pPr marL="0" indent="0">
              <a:buNone/>
            </a:pPr>
            <a:r>
              <a:rPr lang="en-US" sz="1050" dirty="0">
                <a:solidFill>
                  <a:srgbClr val="111827"/>
                </a:solidFill>
              </a:rPr>
              <a:t>Potential downstream receptors include adjacent lots on Fresh Meadows / Woodbury and low points created by the construction grading.</a:t>
            </a:r>
            <a:endParaRPr lang="en-US" sz="1050" dirty="0"/>
          </a:p>
        </p:txBody>
      </p:sp>
      <p:sp>
        <p:nvSpPr>
          <p:cNvPr id="11" name="Text 7"/>
          <p:cNvSpPr/>
          <p:nvPr/>
        </p:nvSpPr>
        <p:spPr>
          <a:xfrm>
            <a:off x="502920" y="6473952"/>
            <a:ext cx="7863840" cy="164592"/>
          </a:xfrm>
          <a:prstGeom prst="rect">
            <a:avLst/>
          </a:prstGeom>
          <a:noFill/>
          <a:ln/>
        </p:spPr>
        <p:txBody>
          <a:bodyPr wrap="square" lIns="0" tIns="0" rIns="0" bIns="0" rtlCol="0" anchor="ctr">
            <a:normAutofit/>
          </a:bodyPr>
          <a:lstStyle/>
          <a:p>
            <a:pPr marL="0" indent="0">
              <a:buNone/>
            </a:pPr>
            <a:r>
              <a:rPr lang="en-US" sz="640" dirty="0">
                <a:solidFill>
                  <a:srgbClr val="6B7280"/>
                </a:solidFill>
              </a:rPr>
              <a:t>City maps and notification boundary: Reference [8].</a:t>
            </a:r>
            <a:endParaRPr lang="en-US" sz="640" dirty="0"/>
          </a:p>
        </p:txBody>
      </p:sp>
      <p:sp>
        <p:nvSpPr>
          <p:cNvPr id="14" name="Text 9"/>
          <p:cNvSpPr/>
          <p:nvPr/>
        </p:nvSpPr>
        <p:spPr>
          <a:xfrm>
            <a:off x="11631168" y="6702552"/>
            <a:ext cx="228600" cy="128016"/>
          </a:xfrm>
          <a:prstGeom prst="rect">
            <a:avLst/>
          </a:prstGeom>
          <a:noFill/>
          <a:ln/>
        </p:spPr>
        <p:txBody>
          <a:bodyPr wrap="square" lIns="0" tIns="0" rIns="0" bIns="0" rtlCol="0" anchor="ctr"/>
          <a:lstStyle/>
          <a:p>
            <a:pPr marL="0" indent="0" algn="r">
              <a:buNone/>
            </a:pPr>
            <a:r>
              <a:rPr lang="en-US" sz="680" dirty="0">
                <a:solidFill>
                  <a:srgbClr val="9CA3AF"/>
                </a:solidFill>
              </a:rPr>
              <a:t>3</a:t>
            </a:r>
            <a:endParaRPr lang="en-US" sz="68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02920" y="320040"/>
            <a:ext cx="8138160" cy="411480"/>
          </a:xfrm>
          <a:prstGeom prst="rect">
            <a:avLst/>
          </a:prstGeom>
          <a:noFill/>
          <a:ln/>
        </p:spPr>
        <p:txBody>
          <a:bodyPr wrap="square" lIns="0" tIns="0" rIns="0" bIns="0" rtlCol="0" anchor="ctr"/>
          <a:lstStyle/>
          <a:p>
            <a:pPr marL="0" indent="0">
              <a:buNone/>
            </a:pPr>
            <a:r>
              <a:rPr lang="en-US" sz="2400" b="1" dirty="0">
                <a:solidFill>
                  <a:srgbClr val="103047"/>
                </a:solidFill>
                <a:latin typeface="Aptos Display" pitchFamily="34" charset="0"/>
                <a:ea typeface="Aptos Display" pitchFamily="34" charset="-122"/>
                <a:cs typeface="Aptos Display" pitchFamily="34" charset="-120"/>
              </a:rPr>
              <a:t>Impervious roof area converts rainfall into rapid runoff</a:t>
            </a:r>
            <a:endParaRPr lang="en-US" sz="2400" dirty="0"/>
          </a:p>
        </p:txBody>
      </p:sp>
      <p:sp>
        <p:nvSpPr>
          <p:cNvPr id="3" name="Text 1"/>
          <p:cNvSpPr/>
          <p:nvPr/>
        </p:nvSpPr>
        <p:spPr>
          <a:xfrm>
            <a:off x="530352" y="758952"/>
            <a:ext cx="8686800" cy="256032"/>
          </a:xfrm>
          <a:prstGeom prst="rect">
            <a:avLst/>
          </a:prstGeom>
          <a:noFill/>
          <a:ln/>
        </p:spPr>
        <p:txBody>
          <a:bodyPr wrap="square" lIns="0" tIns="0" rIns="0" bIns="0" rtlCol="0" anchor="ctr"/>
          <a:lstStyle/>
          <a:p>
            <a:pPr marL="0" indent="0">
              <a:buNone/>
            </a:pPr>
            <a:r>
              <a:rPr lang="en-US" sz="950" dirty="0">
                <a:solidFill>
                  <a:srgbClr val="545B62"/>
                </a:solidFill>
              </a:rPr>
              <a:t>A roof does not absorb rainfall; discharge depends on downspout layout, grading, and whether runoff is detained or routed to an approved path.</a:t>
            </a:r>
            <a:endParaRPr lang="en-US" sz="950" dirty="0"/>
          </a:p>
        </p:txBody>
      </p:sp>
      <p:sp>
        <p:nvSpPr>
          <p:cNvPr id="4" name="Shape 2"/>
          <p:cNvSpPr/>
          <p:nvPr/>
        </p:nvSpPr>
        <p:spPr>
          <a:xfrm>
            <a:off x="502920" y="1078992"/>
            <a:ext cx="11201400" cy="0"/>
          </a:xfrm>
          <a:prstGeom prst="line">
            <a:avLst/>
          </a:prstGeom>
          <a:noFill/>
          <a:ln w="15240">
            <a:solidFill>
              <a:srgbClr val="D9EBF7"/>
            </a:solidFill>
            <a:prstDash val="solid"/>
          </a:ln>
        </p:spPr>
        <p:txBody>
          <a:bodyPr/>
          <a:lstStyle/>
          <a:p>
            <a:endParaRPr lang="en-US"/>
          </a:p>
        </p:txBody>
      </p:sp>
      <p:pic>
        <p:nvPicPr>
          <p:cNvPr id="5" name="Image 0" descr="/mnt/data/Roof Area.png"/>
          <p:cNvPicPr>
            <a:picLocks noChangeAspect="1"/>
          </p:cNvPicPr>
          <p:nvPr/>
        </p:nvPicPr>
        <p:blipFill>
          <a:blip r:embed="rId3"/>
          <a:srcRect l="10151" r="10151"/>
          <a:stretch/>
        </p:blipFill>
        <p:spPr>
          <a:xfrm>
            <a:off x="566928" y="1298448"/>
            <a:ext cx="5257800" cy="4663440"/>
          </a:xfrm>
          <a:prstGeom prst="rect">
            <a:avLst/>
          </a:prstGeom>
        </p:spPr>
      </p:pic>
      <p:sp>
        <p:nvSpPr>
          <p:cNvPr id="6" name="Text 3"/>
          <p:cNvSpPr/>
          <p:nvPr/>
        </p:nvSpPr>
        <p:spPr>
          <a:xfrm>
            <a:off x="6446520" y="1298448"/>
            <a:ext cx="4846320" cy="310896"/>
          </a:xfrm>
          <a:prstGeom prst="rect">
            <a:avLst/>
          </a:prstGeom>
          <a:noFill/>
          <a:ln/>
        </p:spPr>
        <p:txBody>
          <a:bodyPr wrap="square" lIns="0" tIns="0" rIns="0" bIns="0" rtlCol="0" anchor="ctr"/>
          <a:lstStyle/>
          <a:p>
            <a:pPr marL="0" indent="0">
              <a:buNone/>
            </a:pPr>
            <a:r>
              <a:rPr lang="en-US" sz="1800" b="1" dirty="0">
                <a:solidFill>
                  <a:srgbClr val="103047"/>
                </a:solidFill>
              </a:rPr>
              <a:t>Approximate roof runoff volume</a:t>
            </a:r>
            <a:endParaRPr lang="en-US" sz="1800" dirty="0"/>
          </a:p>
        </p:txBody>
      </p:sp>
      <p:sp>
        <p:nvSpPr>
          <p:cNvPr id="7" name="Shape 4"/>
          <p:cNvSpPr/>
          <p:nvPr/>
        </p:nvSpPr>
        <p:spPr>
          <a:xfrm>
            <a:off x="6611112" y="4107241"/>
            <a:ext cx="438912" cy="281879"/>
          </a:xfrm>
          <a:prstGeom prst="rect">
            <a:avLst/>
          </a:prstGeom>
          <a:solidFill>
            <a:srgbClr val="2A6FBB"/>
          </a:solidFill>
          <a:ln w="12700">
            <a:solidFill>
              <a:srgbClr val="2A6FBB"/>
            </a:solidFill>
            <a:prstDash val="solid"/>
          </a:ln>
        </p:spPr>
        <p:txBody>
          <a:bodyPr/>
          <a:lstStyle/>
          <a:p>
            <a:endParaRPr lang="en-US"/>
          </a:p>
        </p:txBody>
      </p:sp>
      <p:sp>
        <p:nvSpPr>
          <p:cNvPr id="8" name="Text 5"/>
          <p:cNvSpPr/>
          <p:nvPr/>
        </p:nvSpPr>
        <p:spPr>
          <a:xfrm>
            <a:off x="6565392" y="4480560"/>
            <a:ext cx="530352" cy="182880"/>
          </a:xfrm>
          <a:prstGeom prst="rect">
            <a:avLst/>
          </a:prstGeom>
          <a:noFill/>
          <a:ln/>
        </p:spPr>
        <p:txBody>
          <a:bodyPr wrap="square" lIns="0" tIns="0" rIns="0" bIns="0" rtlCol="0" anchor="ctr"/>
          <a:lstStyle/>
          <a:p>
            <a:pPr marL="0" indent="0" algn="ctr">
              <a:buNone/>
            </a:pPr>
            <a:r>
              <a:rPr lang="en-US" sz="900" dirty="0">
                <a:solidFill>
                  <a:srgbClr val="545B62"/>
                </a:solidFill>
              </a:rPr>
              <a:t>1"</a:t>
            </a:r>
            <a:endParaRPr lang="en-US" sz="900" dirty="0"/>
          </a:p>
        </p:txBody>
      </p:sp>
      <p:sp>
        <p:nvSpPr>
          <p:cNvPr id="9" name="Text 6"/>
          <p:cNvSpPr/>
          <p:nvPr/>
        </p:nvSpPr>
        <p:spPr>
          <a:xfrm>
            <a:off x="6464808" y="3887785"/>
            <a:ext cx="685800" cy="164592"/>
          </a:xfrm>
          <a:prstGeom prst="rect">
            <a:avLst/>
          </a:prstGeom>
          <a:noFill/>
          <a:ln/>
        </p:spPr>
        <p:txBody>
          <a:bodyPr wrap="square" lIns="0" tIns="0" rIns="0" bIns="0" rtlCol="0" anchor="ctr"/>
          <a:lstStyle/>
          <a:p>
            <a:pPr marL="0" indent="0" algn="ctr">
              <a:buNone/>
            </a:pPr>
            <a:r>
              <a:rPr lang="en-US" sz="840" dirty="0">
                <a:solidFill>
                  <a:srgbClr val="111827"/>
                </a:solidFill>
              </a:rPr>
              <a:t>1,632</a:t>
            </a:r>
            <a:endParaRPr lang="en-US" sz="840" dirty="0"/>
          </a:p>
        </p:txBody>
      </p:sp>
      <p:sp>
        <p:nvSpPr>
          <p:cNvPr id="10" name="Shape 7"/>
          <p:cNvSpPr/>
          <p:nvPr/>
        </p:nvSpPr>
        <p:spPr>
          <a:xfrm>
            <a:off x="7470648" y="3825189"/>
            <a:ext cx="438912" cy="563931"/>
          </a:xfrm>
          <a:prstGeom prst="rect">
            <a:avLst/>
          </a:prstGeom>
          <a:solidFill>
            <a:srgbClr val="2A6FBB"/>
          </a:solidFill>
          <a:ln w="12700">
            <a:solidFill>
              <a:srgbClr val="2A6FBB"/>
            </a:solidFill>
            <a:prstDash val="solid"/>
          </a:ln>
        </p:spPr>
        <p:txBody>
          <a:bodyPr/>
          <a:lstStyle/>
          <a:p>
            <a:endParaRPr lang="en-US"/>
          </a:p>
        </p:txBody>
      </p:sp>
      <p:sp>
        <p:nvSpPr>
          <p:cNvPr id="11" name="Text 8"/>
          <p:cNvSpPr/>
          <p:nvPr/>
        </p:nvSpPr>
        <p:spPr>
          <a:xfrm>
            <a:off x="7424928" y="4480560"/>
            <a:ext cx="530352" cy="182880"/>
          </a:xfrm>
          <a:prstGeom prst="rect">
            <a:avLst/>
          </a:prstGeom>
          <a:noFill/>
          <a:ln/>
        </p:spPr>
        <p:txBody>
          <a:bodyPr wrap="square" lIns="0" tIns="0" rIns="0" bIns="0" rtlCol="0" anchor="ctr"/>
          <a:lstStyle/>
          <a:p>
            <a:pPr marL="0" indent="0" algn="ctr">
              <a:buNone/>
            </a:pPr>
            <a:r>
              <a:rPr lang="en-US" sz="900" dirty="0">
                <a:solidFill>
                  <a:srgbClr val="545B62"/>
                </a:solidFill>
              </a:rPr>
              <a:t>2"</a:t>
            </a:r>
            <a:endParaRPr lang="en-US" sz="900" dirty="0"/>
          </a:p>
        </p:txBody>
      </p:sp>
      <p:sp>
        <p:nvSpPr>
          <p:cNvPr id="12" name="Text 9"/>
          <p:cNvSpPr/>
          <p:nvPr/>
        </p:nvSpPr>
        <p:spPr>
          <a:xfrm>
            <a:off x="7324344" y="3605733"/>
            <a:ext cx="685800" cy="164592"/>
          </a:xfrm>
          <a:prstGeom prst="rect">
            <a:avLst/>
          </a:prstGeom>
          <a:noFill/>
          <a:ln/>
        </p:spPr>
        <p:txBody>
          <a:bodyPr wrap="square" lIns="0" tIns="0" rIns="0" bIns="0" rtlCol="0" anchor="ctr"/>
          <a:lstStyle/>
          <a:p>
            <a:pPr marL="0" indent="0" algn="ctr">
              <a:buNone/>
            </a:pPr>
            <a:r>
              <a:rPr lang="en-US" sz="840" dirty="0">
                <a:solidFill>
                  <a:srgbClr val="111827"/>
                </a:solidFill>
              </a:rPr>
              <a:t>3,265</a:t>
            </a:r>
            <a:endParaRPr lang="en-US" sz="840" dirty="0"/>
          </a:p>
        </p:txBody>
      </p:sp>
      <p:sp>
        <p:nvSpPr>
          <p:cNvPr id="13" name="Shape 10"/>
          <p:cNvSpPr/>
          <p:nvPr/>
        </p:nvSpPr>
        <p:spPr>
          <a:xfrm>
            <a:off x="8330184" y="3543310"/>
            <a:ext cx="438912" cy="845810"/>
          </a:xfrm>
          <a:prstGeom prst="rect">
            <a:avLst/>
          </a:prstGeom>
          <a:solidFill>
            <a:srgbClr val="2A6FBB"/>
          </a:solidFill>
          <a:ln w="12700">
            <a:solidFill>
              <a:srgbClr val="2A6FBB"/>
            </a:solidFill>
            <a:prstDash val="solid"/>
          </a:ln>
        </p:spPr>
        <p:txBody>
          <a:bodyPr/>
          <a:lstStyle/>
          <a:p>
            <a:endParaRPr lang="en-US"/>
          </a:p>
        </p:txBody>
      </p:sp>
      <p:sp>
        <p:nvSpPr>
          <p:cNvPr id="14" name="Text 11"/>
          <p:cNvSpPr/>
          <p:nvPr/>
        </p:nvSpPr>
        <p:spPr>
          <a:xfrm>
            <a:off x="8284464" y="4480560"/>
            <a:ext cx="530352" cy="182880"/>
          </a:xfrm>
          <a:prstGeom prst="rect">
            <a:avLst/>
          </a:prstGeom>
          <a:noFill/>
          <a:ln/>
        </p:spPr>
        <p:txBody>
          <a:bodyPr wrap="square" lIns="0" tIns="0" rIns="0" bIns="0" rtlCol="0" anchor="ctr"/>
          <a:lstStyle/>
          <a:p>
            <a:pPr marL="0" indent="0" algn="ctr">
              <a:buNone/>
            </a:pPr>
            <a:r>
              <a:rPr lang="en-US" sz="900" dirty="0">
                <a:solidFill>
                  <a:srgbClr val="545B62"/>
                </a:solidFill>
              </a:rPr>
              <a:t>3"</a:t>
            </a:r>
            <a:endParaRPr lang="en-US" sz="900" dirty="0"/>
          </a:p>
        </p:txBody>
      </p:sp>
      <p:sp>
        <p:nvSpPr>
          <p:cNvPr id="15" name="Text 12"/>
          <p:cNvSpPr/>
          <p:nvPr/>
        </p:nvSpPr>
        <p:spPr>
          <a:xfrm>
            <a:off x="8183880" y="3323854"/>
            <a:ext cx="685800" cy="164592"/>
          </a:xfrm>
          <a:prstGeom prst="rect">
            <a:avLst/>
          </a:prstGeom>
          <a:noFill/>
          <a:ln/>
        </p:spPr>
        <p:txBody>
          <a:bodyPr wrap="square" lIns="0" tIns="0" rIns="0" bIns="0" rtlCol="0" anchor="ctr"/>
          <a:lstStyle/>
          <a:p>
            <a:pPr marL="0" indent="0" algn="ctr">
              <a:buNone/>
            </a:pPr>
            <a:r>
              <a:rPr lang="en-US" sz="840" dirty="0">
                <a:solidFill>
                  <a:srgbClr val="111827"/>
                </a:solidFill>
              </a:rPr>
              <a:t>4,897</a:t>
            </a:r>
            <a:endParaRPr lang="en-US" sz="840" dirty="0"/>
          </a:p>
        </p:txBody>
      </p:sp>
      <p:sp>
        <p:nvSpPr>
          <p:cNvPr id="16" name="Shape 13"/>
          <p:cNvSpPr/>
          <p:nvPr/>
        </p:nvSpPr>
        <p:spPr>
          <a:xfrm>
            <a:off x="9189720" y="2979379"/>
            <a:ext cx="438912" cy="1409741"/>
          </a:xfrm>
          <a:prstGeom prst="rect">
            <a:avLst/>
          </a:prstGeom>
          <a:solidFill>
            <a:srgbClr val="D96C2C"/>
          </a:solidFill>
          <a:ln w="12700">
            <a:solidFill>
              <a:srgbClr val="D96C2C"/>
            </a:solidFill>
            <a:prstDash val="solid"/>
          </a:ln>
        </p:spPr>
        <p:txBody>
          <a:bodyPr/>
          <a:lstStyle/>
          <a:p>
            <a:endParaRPr lang="en-US"/>
          </a:p>
        </p:txBody>
      </p:sp>
      <p:sp>
        <p:nvSpPr>
          <p:cNvPr id="17" name="Text 14"/>
          <p:cNvSpPr/>
          <p:nvPr/>
        </p:nvSpPr>
        <p:spPr>
          <a:xfrm>
            <a:off x="9144000" y="4480560"/>
            <a:ext cx="530352" cy="182880"/>
          </a:xfrm>
          <a:prstGeom prst="rect">
            <a:avLst/>
          </a:prstGeom>
          <a:noFill/>
          <a:ln/>
        </p:spPr>
        <p:txBody>
          <a:bodyPr wrap="square" lIns="0" tIns="0" rIns="0" bIns="0" rtlCol="0" anchor="ctr"/>
          <a:lstStyle/>
          <a:p>
            <a:pPr marL="0" indent="0" algn="ctr">
              <a:buNone/>
            </a:pPr>
            <a:r>
              <a:rPr lang="en-US" sz="900" dirty="0">
                <a:solidFill>
                  <a:srgbClr val="545B62"/>
                </a:solidFill>
              </a:rPr>
              <a:t>5"</a:t>
            </a:r>
            <a:endParaRPr lang="en-US" sz="900" dirty="0"/>
          </a:p>
        </p:txBody>
      </p:sp>
      <p:sp>
        <p:nvSpPr>
          <p:cNvPr id="18" name="Text 15"/>
          <p:cNvSpPr/>
          <p:nvPr/>
        </p:nvSpPr>
        <p:spPr>
          <a:xfrm>
            <a:off x="9043416" y="2759923"/>
            <a:ext cx="685800" cy="164592"/>
          </a:xfrm>
          <a:prstGeom prst="rect">
            <a:avLst/>
          </a:prstGeom>
          <a:noFill/>
          <a:ln/>
        </p:spPr>
        <p:txBody>
          <a:bodyPr wrap="square" lIns="0" tIns="0" rIns="0" bIns="0" rtlCol="0" anchor="ctr"/>
          <a:lstStyle/>
          <a:p>
            <a:pPr marL="0" indent="0" algn="ctr">
              <a:buNone/>
            </a:pPr>
            <a:r>
              <a:rPr lang="en-US" sz="840" dirty="0">
                <a:solidFill>
                  <a:srgbClr val="111827"/>
                </a:solidFill>
              </a:rPr>
              <a:t>8,162</a:t>
            </a:r>
            <a:endParaRPr lang="en-US" sz="840" dirty="0"/>
          </a:p>
        </p:txBody>
      </p:sp>
      <p:sp>
        <p:nvSpPr>
          <p:cNvPr id="19" name="Shape 16"/>
          <p:cNvSpPr/>
          <p:nvPr/>
        </p:nvSpPr>
        <p:spPr>
          <a:xfrm>
            <a:off x="10049256" y="2133397"/>
            <a:ext cx="438912" cy="2255723"/>
          </a:xfrm>
          <a:prstGeom prst="rect">
            <a:avLst/>
          </a:prstGeom>
          <a:solidFill>
            <a:srgbClr val="D96C2C"/>
          </a:solidFill>
          <a:ln w="12700">
            <a:solidFill>
              <a:srgbClr val="D96C2C"/>
            </a:solidFill>
            <a:prstDash val="solid"/>
          </a:ln>
        </p:spPr>
        <p:txBody>
          <a:bodyPr/>
          <a:lstStyle/>
          <a:p>
            <a:endParaRPr lang="en-US"/>
          </a:p>
        </p:txBody>
      </p:sp>
      <p:sp>
        <p:nvSpPr>
          <p:cNvPr id="20" name="Text 17"/>
          <p:cNvSpPr/>
          <p:nvPr/>
        </p:nvSpPr>
        <p:spPr>
          <a:xfrm>
            <a:off x="10003536" y="4480560"/>
            <a:ext cx="530352" cy="182880"/>
          </a:xfrm>
          <a:prstGeom prst="rect">
            <a:avLst/>
          </a:prstGeom>
          <a:noFill/>
          <a:ln/>
        </p:spPr>
        <p:txBody>
          <a:bodyPr wrap="square" lIns="0" tIns="0" rIns="0" bIns="0" rtlCol="0" anchor="ctr"/>
          <a:lstStyle/>
          <a:p>
            <a:pPr marL="0" indent="0" algn="ctr">
              <a:buNone/>
            </a:pPr>
            <a:r>
              <a:rPr lang="en-US" sz="900" dirty="0">
                <a:solidFill>
                  <a:srgbClr val="545B62"/>
                </a:solidFill>
              </a:rPr>
              <a:t>8"</a:t>
            </a:r>
            <a:endParaRPr lang="en-US" sz="900" dirty="0"/>
          </a:p>
        </p:txBody>
      </p:sp>
      <p:sp>
        <p:nvSpPr>
          <p:cNvPr id="21" name="Text 18"/>
          <p:cNvSpPr/>
          <p:nvPr/>
        </p:nvSpPr>
        <p:spPr>
          <a:xfrm>
            <a:off x="9902952" y="1913941"/>
            <a:ext cx="685800" cy="164592"/>
          </a:xfrm>
          <a:prstGeom prst="rect">
            <a:avLst/>
          </a:prstGeom>
          <a:noFill/>
          <a:ln/>
        </p:spPr>
        <p:txBody>
          <a:bodyPr wrap="square" lIns="0" tIns="0" rIns="0" bIns="0" rtlCol="0" anchor="ctr"/>
          <a:lstStyle/>
          <a:p>
            <a:pPr marL="0" indent="0" algn="ctr">
              <a:buNone/>
            </a:pPr>
            <a:r>
              <a:rPr lang="en-US" sz="840" dirty="0">
                <a:solidFill>
                  <a:srgbClr val="111827"/>
                </a:solidFill>
              </a:rPr>
              <a:t>13,060</a:t>
            </a:r>
            <a:endParaRPr lang="en-US" sz="840" dirty="0"/>
          </a:p>
        </p:txBody>
      </p:sp>
      <p:sp>
        <p:nvSpPr>
          <p:cNvPr id="22" name="Shape 19"/>
          <p:cNvSpPr/>
          <p:nvPr/>
        </p:nvSpPr>
        <p:spPr>
          <a:xfrm>
            <a:off x="6446520" y="4407408"/>
            <a:ext cx="4663440" cy="0"/>
          </a:xfrm>
          <a:prstGeom prst="line">
            <a:avLst/>
          </a:prstGeom>
          <a:noFill/>
          <a:ln w="12700">
            <a:solidFill>
              <a:srgbClr val="9CA3AF"/>
            </a:solidFill>
            <a:prstDash val="solid"/>
          </a:ln>
        </p:spPr>
        <p:txBody>
          <a:bodyPr/>
          <a:lstStyle/>
          <a:p>
            <a:endParaRPr lang="en-US"/>
          </a:p>
        </p:txBody>
      </p:sp>
      <p:sp>
        <p:nvSpPr>
          <p:cNvPr id="23" name="Text 20"/>
          <p:cNvSpPr/>
          <p:nvPr/>
        </p:nvSpPr>
        <p:spPr>
          <a:xfrm>
            <a:off x="7909560" y="4736592"/>
            <a:ext cx="1554480" cy="182880"/>
          </a:xfrm>
          <a:prstGeom prst="rect">
            <a:avLst/>
          </a:prstGeom>
          <a:noFill/>
          <a:ln/>
        </p:spPr>
        <p:txBody>
          <a:bodyPr wrap="square" lIns="0" tIns="0" rIns="0" bIns="0" rtlCol="0" anchor="ctr"/>
          <a:lstStyle/>
          <a:p>
            <a:pPr marL="0" indent="0" algn="ctr">
              <a:buNone/>
            </a:pPr>
            <a:r>
              <a:rPr lang="en-US" sz="900" dirty="0">
                <a:solidFill>
                  <a:srgbClr val="545B62"/>
                </a:solidFill>
              </a:rPr>
              <a:t>Rainfall depth</a:t>
            </a:r>
            <a:endParaRPr lang="en-US" sz="900" dirty="0"/>
          </a:p>
        </p:txBody>
      </p:sp>
      <p:sp>
        <p:nvSpPr>
          <p:cNvPr id="24" name="Text 21"/>
          <p:cNvSpPr/>
          <p:nvPr/>
        </p:nvSpPr>
        <p:spPr>
          <a:xfrm>
            <a:off x="6537960" y="5010912"/>
            <a:ext cx="4389120" cy="365760"/>
          </a:xfrm>
          <a:prstGeom prst="rect">
            <a:avLst/>
          </a:prstGeom>
          <a:noFill/>
          <a:ln/>
        </p:spPr>
        <p:txBody>
          <a:bodyPr wrap="square" lIns="0" tIns="0" rIns="0" bIns="0" rtlCol="0" anchor="ctr"/>
          <a:lstStyle/>
          <a:p>
            <a:pPr marL="0" indent="0" algn="ctr">
              <a:buNone/>
            </a:pPr>
            <a:r>
              <a:rPr lang="en-US" sz="2800" b="1" dirty="0">
                <a:solidFill>
                  <a:srgbClr val="2A6FBB"/>
                </a:solidFill>
              </a:rPr>
              <a:t>≈1,630 gal</a:t>
            </a:r>
            <a:endParaRPr lang="en-US" sz="2800" dirty="0"/>
          </a:p>
        </p:txBody>
      </p:sp>
      <p:sp>
        <p:nvSpPr>
          <p:cNvPr id="25" name="Text 22"/>
          <p:cNvSpPr/>
          <p:nvPr/>
        </p:nvSpPr>
        <p:spPr>
          <a:xfrm>
            <a:off x="6537960" y="5486400"/>
            <a:ext cx="4389120" cy="310896"/>
          </a:xfrm>
          <a:prstGeom prst="rect">
            <a:avLst/>
          </a:prstGeom>
          <a:noFill/>
          <a:ln/>
        </p:spPr>
        <p:txBody>
          <a:bodyPr wrap="square" lIns="0" tIns="0" rIns="0" bIns="0" rtlCol="0" anchor="ctr">
            <a:normAutofit/>
          </a:bodyPr>
          <a:lstStyle/>
          <a:p>
            <a:pPr marL="0" indent="0" algn="ctr">
              <a:buNone/>
            </a:pPr>
            <a:r>
              <a:rPr lang="en-US" sz="920" dirty="0">
                <a:solidFill>
                  <a:srgbClr val="545B62"/>
                </a:solidFill>
              </a:rPr>
              <a:t>per 1 inch of rainfall on the measured 2,620 SF roof area</a:t>
            </a:r>
            <a:endParaRPr lang="en-US" sz="920" dirty="0"/>
          </a:p>
        </p:txBody>
      </p:sp>
      <p:sp>
        <p:nvSpPr>
          <p:cNvPr id="26" name="Shape 23"/>
          <p:cNvSpPr/>
          <p:nvPr/>
        </p:nvSpPr>
        <p:spPr>
          <a:xfrm>
            <a:off x="6400800" y="6016751"/>
            <a:ext cx="4892040" cy="364495"/>
          </a:xfrm>
          <a:prstGeom prst="roundRect">
            <a:avLst>
              <a:gd name="adj" fmla="val 14706"/>
            </a:avLst>
          </a:prstGeom>
          <a:solidFill>
            <a:srgbClr val="FFF7ED">
              <a:alpha val="98000"/>
            </a:srgbClr>
          </a:solidFill>
          <a:ln w="15240">
            <a:solidFill>
              <a:srgbClr val="D96C2C"/>
            </a:solidFill>
            <a:prstDash val="solid"/>
          </a:ln>
        </p:spPr>
        <p:txBody>
          <a:bodyPr/>
          <a:lstStyle/>
          <a:p>
            <a:endParaRPr lang="en-US"/>
          </a:p>
        </p:txBody>
      </p:sp>
      <p:sp>
        <p:nvSpPr>
          <p:cNvPr id="27" name="Text 24"/>
          <p:cNvSpPr/>
          <p:nvPr/>
        </p:nvSpPr>
        <p:spPr>
          <a:xfrm>
            <a:off x="6510528" y="6108192"/>
            <a:ext cx="4672584" cy="146304"/>
          </a:xfrm>
          <a:prstGeom prst="rect">
            <a:avLst/>
          </a:prstGeom>
          <a:noFill/>
          <a:ln/>
        </p:spPr>
        <p:txBody>
          <a:bodyPr wrap="square" lIns="0" tIns="0" rIns="0" bIns="0" rtlCol="0" anchor="ctr">
            <a:normAutofit fontScale="92500"/>
          </a:bodyPr>
          <a:lstStyle/>
          <a:p>
            <a:pPr marL="0" indent="0">
              <a:buNone/>
            </a:pPr>
            <a:r>
              <a:rPr lang="en-US" sz="800" dirty="0">
                <a:solidFill>
                  <a:srgbClr val="111827"/>
                </a:solidFill>
              </a:rPr>
              <a:t>Roof-only calculation. Total impervious impact increases if driveway, patios, walks, and compacted fill are </a:t>
            </a:r>
            <a:r>
              <a:rPr lang="en-US" sz="900" dirty="0">
                <a:solidFill>
                  <a:srgbClr val="111827"/>
                </a:solidFill>
              </a:rPr>
              <a:t>included</a:t>
            </a:r>
            <a:r>
              <a:rPr lang="en-US" sz="800" dirty="0">
                <a:solidFill>
                  <a:srgbClr val="111827"/>
                </a:solidFill>
              </a:rPr>
              <a:t>.</a:t>
            </a:r>
            <a:endParaRPr lang="en-US" sz="800" dirty="0"/>
          </a:p>
        </p:txBody>
      </p:sp>
      <p:sp>
        <p:nvSpPr>
          <p:cNvPr id="28" name="Text 25"/>
          <p:cNvSpPr/>
          <p:nvPr/>
        </p:nvSpPr>
        <p:spPr>
          <a:xfrm>
            <a:off x="502920" y="6473952"/>
            <a:ext cx="7863840" cy="164592"/>
          </a:xfrm>
          <a:prstGeom prst="rect">
            <a:avLst/>
          </a:prstGeom>
          <a:noFill/>
          <a:ln/>
        </p:spPr>
        <p:txBody>
          <a:bodyPr wrap="square" lIns="0" tIns="0" rIns="0" bIns="0" rtlCol="0" anchor="ctr">
            <a:normAutofit/>
          </a:bodyPr>
          <a:lstStyle/>
          <a:p>
            <a:pPr marL="0" indent="0">
              <a:buNone/>
            </a:pPr>
            <a:r>
              <a:rPr lang="en-US" sz="640" dirty="0">
                <a:solidFill>
                  <a:srgbClr val="6B7280"/>
                </a:solidFill>
              </a:rPr>
              <a:t>Roof-area screenshot [9]; rainfall-volume conversion [10].</a:t>
            </a:r>
            <a:endParaRPr lang="en-US" sz="640" dirty="0"/>
          </a:p>
        </p:txBody>
      </p:sp>
      <p:sp>
        <p:nvSpPr>
          <p:cNvPr id="31" name="Text 27"/>
          <p:cNvSpPr/>
          <p:nvPr/>
        </p:nvSpPr>
        <p:spPr>
          <a:xfrm>
            <a:off x="11631168" y="6702552"/>
            <a:ext cx="228600" cy="128016"/>
          </a:xfrm>
          <a:prstGeom prst="rect">
            <a:avLst/>
          </a:prstGeom>
          <a:noFill/>
          <a:ln/>
        </p:spPr>
        <p:txBody>
          <a:bodyPr wrap="square" lIns="0" tIns="0" rIns="0" bIns="0" rtlCol="0" anchor="ctr"/>
          <a:lstStyle/>
          <a:p>
            <a:pPr marL="0" indent="0" algn="r">
              <a:buNone/>
            </a:pPr>
            <a:r>
              <a:rPr lang="en-US" sz="680" dirty="0">
                <a:solidFill>
                  <a:srgbClr val="9CA3AF"/>
                </a:solidFill>
              </a:rPr>
              <a:t>4</a:t>
            </a:r>
            <a:endParaRPr lang="en-US" sz="68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502920" y="320040"/>
            <a:ext cx="8138160" cy="411480"/>
          </a:xfrm>
          <a:prstGeom prst="rect">
            <a:avLst/>
          </a:prstGeom>
          <a:noFill/>
          <a:ln/>
        </p:spPr>
        <p:txBody>
          <a:bodyPr wrap="square" lIns="0" tIns="0" rIns="0" bIns="0" rtlCol="0" anchor="ctr"/>
          <a:lstStyle/>
          <a:p>
            <a:pPr marL="0" indent="0">
              <a:buNone/>
            </a:pPr>
            <a:r>
              <a:rPr lang="en-US" sz="2400" b="1" dirty="0">
                <a:solidFill>
                  <a:srgbClr val="103047"/>
                </a:solidFill>
                <a:latin typeface="Aptos Display" pitchFamily="34" charset="0"/>
                <a:ea typeface="Aptos Display" pitchFamily="34" charset="-122"/>
                <a:cs typeface="Aptos Display" pitchFamily="34" charset="-120"/>
              </a:rPr>
              <a:t>Site plan shows multiple runoff-generating changes</a:t>
            </a:r>
            <a:endParaRPr lang="en-US" sz="2400" dirty="0"/>
          </a:p>
        </p:txBody>
      </p:sp>
      <p:sp>
        <p:nvSpPr>
          <p:cNvPr id="3" name="Text 1"/>
          <p:cNvSpPr/>
          <p:nvPr/>
        </p:nvSpPr>
        <p:spPr>
          <a:xfrm>
            <a:off x="530352" y="758952"/>
            <a:ext cx="8686800" cy="256032"/>
          </a:xfrm>
          <a:prstGeom prst="rect">
            <a:avLst/>
          </a:prstGeom>
          <a:noFill/>
          <a:ln/>
        </p:spPr>
        <p:txBody>
          <a:bodyPr wrap="square" lIns="0" tIns="0" rIns="0" bIns="0" rtlCol="0" anchor="ctr"/>
          <a:lstStyle/>
          <a:p>
            <a:pPr marL="0" indent="0">
              <a:buNone/>
            </a:pPr>
            <a:r>
              <a:rPr lang="en-US" sz="950" dirty="0">
                <a:solidFill>
                  <a:srgbClr val="545B62"/>
                </a:solidFill>
              </a:rPr>
              <a:t>The accessory structure is paired with a new driveway and grading changes that need to be reviewed together.</a:t>
            </a:r>
            <a:endParaRPr lang="en-US" sz="950" dirty="0"/>
          </a:p>
        </p:txBody>
      </p:sp>
      <p:sp>
        <p:nvSpPr>
          <p:cNvPr id="4" name="Shape 2"/>
          <p:cNvSpPr/>
          <p:nvPr/>
        </p:nvSpPr>
        <p:spPr>
          <a:xfrm>
            <a:off x="502920" y="1078992"/>
            <a:ext cx="11201400" cy="0"/>
          </a:xfrm>
          <a:prstGeom prst="line">
            <a:avLst/>
          </a:prstGeom>
          <a:noFill/>
          <a:ln w="15240">
            <a:solidFill>
              <a:srgbClr val="D9EBF7"/>
            </a:solidFill>
            <a:prstDash val="solid"/>
          </a:ln>
        </p:spPr>
        <p:txBody>
          <a:bodyPr/>
          <a:lstStyle/>
          <a:p>
            <a:endParaRPr lang="en-US"/>
          </a:p>
        </p:txBody>
      </p:sp>
      <p:pic>
        <p:nvPicPr>
          <p:cNvPr id="5" name="Image 0" descr="/mnt/data/deck_assets/site-1.png"/>
          <p:cNvPicPr>
            <a:picLocks noChangeAspect="1"/>
          </p:cNvPicPr>
          <p:nvPr/>
        </p:nvPicPr>
        <p:blipFill>
          <a:blip r:embed="rId3"/>
          <a:srcRect l="18000" t="5000" r="13143" b="15000"/>
          <a:stretch/>
        </p:blipFill>
        <p:spPr>
          <a:xfrm>
            <a:off x="548640" y="1261872"/>
            <a:ext cx="6446520" cy="4846320"/>
          </a:xfrm>
          <a:prstGeom prst="rect">
            <a:avLst/>
          </a:prstGeom>
        </p:spPr>
      </p:pic>
      <p:sp>
        <p:nvSpPr>
          <p:cNvPr id="8" name="Shape 5"/>
          <p:cNvSpPr/>
          <p:nvPr/>
        </p:nvSpPr>
        <p:spPr>
          <a:xfrm>
            <a:off x="3296412" y="3538728"/>
            <a:ext cx="201168" cy="201168"/>
          </a:xfrm>
          <a:prstGeom prst="ellipse">
            <a:avLst/>
          </a:prstGeom>
          <a:solidFill>
            <a:srgbClr val="B42318"/>
          </a:solidFill>
          <a:ln w="12700">
            <a:solidFill>
              <a:srgbClr val="B42318"/>
            </a:solidFill>
            <a:prstDash val="solid"/>
          </a:ln>
        </p:spPr>
        <p:txBody>
          <a:bodyPr/>
          <a:lstStyle/>
          <a:p>
            <a:endParaRPr lang="en-US"/>
          </a:p>
        </p:txBody>
      </p:sp>
      <p:sp>
        <p:nvSpPr>
          <p:cNvPr id="9" name="Text 6"/>
          <p:cNvSpPr/>
          <p:nvPr/>
        </p:nvSpPr>
        <p:spPr>
          <a:xfrm>
            <a:off x="2825496" y="3227833"/>
            <a:ext cx="1143000" cy="256032"/>
          </a:xfrm>
          <a:prstGeom prst="rect">
            <a:avLst/>
          </a:prstGeom>
          <a:noFill/>
          <a:ln/>
        </p:spPr>
        <p:txBody>
          <a:bodyPr wrap="square" lIns="0" tIns="0" rIns="0" bIns="0" rtlCol="0" anchor="ctr"/>
          <a:lstStyle/>
          <a:p>
            <a:pPr marL="0" indent="0" algn="ctr">
              <a:buNone/>
            </a:pPr>
            <a:r>
              <a:rPr lang="en-US" sz="950" b="1" dirty="0">
                <a:solidFill>
                  <a:srgbClr val="B42318"/>
                </a:solidFill>
              </a:rPr>
              <a:t>guest home footprint</a:t>
            </a:r>
            <a:endParaRPr lang="en-US" sz="950" dirty="0"/>
          </a:p>
        </p:txBody>
      </p:sp>
      <p:sp>
        <p:nvSpPr>
          <p:cNvPr id="10" name="Text 7"/>
          <p:cNvSpPr/>
          <p:nvPr/>
        </p:nvSpPr>
        <p:spPr>
          <a:xfrm>
            <a:off x="7315200" y="1417320"/>
            <a:ext cx="4114800" cy="320040"/>
          </a:xfrm>
          <a:prstGeom prst="rect">
            <a:avLst/>
          </a:prstGeom>
          <a:noFill/>
          <a:ln/>
        </p:spPr>
        <p:txBody>
          <a:bodyPr wrap="square" lIns="0" tIns="0" rIns="0" bIns="0" rtlCol="0" anchor="ctr"/>
          <a:lstStyle/>
          <a:p>
            <a:pPr marL="0" indent="0">
              <a:buNone/>
            </a:pPr>
            <a:r>
              <a:rPr lang="en-US" sz="1800" b="1" dirty="0">
                <a:solidFill>
                  <a:srgbClr val="103047"/>
                </a:solidFill>
              </a:rPr>
              <a:t>Review items</a:t>
            </a:r>
            <a:endParaRPr lang="en-US" sz="1800" dirty="0"/>
          </a:p>
        </p:txBody>
      </p:sp>
      <p:sp>
        <p:nvSpPr>
          <p:cNvPr id="11" name="Shape 8"/>
          <p:cNvSpPr/>
          <p:nvPr/>
        </p:nvSpPr>
        <p:spPr>
          <a:xfrm>
            <a:off x="7315200" y="2084832"/>
            <a:ext cx="91440" cy="91440"/>
          </a:xfrm>
          <a:prstGeom prst="ellipse">
            <a:avLst/>
          </a:prstGeom>
          <a:solidFill>
            <a:srgbClr val="1F7A8C"/>
          </a:solidFill>
          <a:ln w="12700">
            <a:solidFill>
              <a:srgbClr val="1F7A8C"/>
            </a:solidFill>
            <a:prstDash val="solid"/>
          </a:ln>
        </p:spPr>
        <p:txBody>
          <a:bodyPr/>
          <a:lstStyle/>
          <a:p>
            <a:endParaRPr lang="en-US"/>
          </a:p>
        </p:txBody>
      </p:sp>
      <p:sp>
        <p:nvSpPr>
          <p:cNvPr id="12" name="Text 9"/>
          <p:cNvSpPr/>
          <p:nvPr/>
        </p:nvSpPr>
        <p:spPr>
          <a:xfrm>
            <a:off x="7516368" y="1965960"/>
            <a:ext cx="3685032" cy="329184"/>
          </a:xfrm>
          <a:prstGeom prst="rect">
            <a:avLst/>
          </a:prstGeom>
          <a:noFill/>
          <a:ln/>
        </p:spPr>
        <p:txBody>
          <a:bodyPr wrap="square" lIns="254" tIns="254" rIns="254" bIns="254" rtlCol="0" anchor="ctr">
            <a:normAutofit fontScale="92500"/>
          </a:bodyPr>
          <a:lstStyle/>
          <a:p>
            <a:pPr marL="0" indent="0">
              <a:buNone/>
            </a:pPr>
            <a:r>
              <a:rPr lang="en-US" sz="1220" dirty="0">
                <a:solidFill>
                  <a:srgbClr val="111827"/>
                </a:solidFill>
              </a:rPr>
              <a:t>Pre-construction vs proposed topography and grade arrows.</a:t>
            </a:r>
            <a:endParaRPr lang="en-US" sz="1220" dirty="0"/>
          </a:p>
        </p:txBody>
      </p:sp>
      <p:sp>
        <p:nvSpPr>
          <p:cNvPr id="13" name="Shape 10"/>
          <p:cNvSpPr/>
          <p:nvPr/>
        </p:nvSpPr>
        <p:spPr>
          <a:xfrm>
            <a:off x="7315200" y="2487168"/>
            <a:ext cx="91440" cy="91440"/>
          </a:xfrm>
          <a:prstGeom prst="ellipse">
            <a:avLst/>
          </a:prstGeom>
          <a:solidFill>
            <a:srgbClr val="1F7A8C"/>
          </a:solidFill>
          <a:ln w="12700">
            <a:solidFill>
              <a:srgbClr val="1F7A8C"/>
            </a:solidFill>
            <a:prstDash val="solid"/>
          </a:ln>
        </p:spPr>
        <p:txBody>
          <a:bodyPr/>
          <a:lstStyle/>
          <a:p>
            <a:endParaRPr lang="en-US"/>
          </a:p>
        </p:txBody>
      </p:sp>
      <p:sp>
        <p:nvSpPr>
          <p:cNvPr id="14" name="Text 11"/>
          <p:cNvSpPr/>
          <p:nvPr/>
        </p:nvSpPr>
        <p:spPr>
          <a:xfrm>
            <a:off x="7516368" y="2423160"/>
            <a:ext cx="3685032" cy="329184"/>
          </a:xfrm>
          <a:prstGeom prst="rect">
            <a:avLst/>
          </a:prstGeom>
          <a:noFill/>
          <a:ln/>
        </p:spPr>
        <p:txBody>
          <a:bodyPr wrap="square" lIns="254" tIns="254" rIns="254" bIns="254" rtlCol="0" anchor="ctr">
            <a:normAutofit fontScale="92500" lnSpcReduction="10000"/>
          </a:bodyPr>
          <a:lstStyle/>
          <a:p>
            <a:pPr marL="0" indent="0">
              <a:buNone/>
            </a:pPr>
            <a:r>
              <a:rPr lang="en-US" sz="1220" dirty="0">
                <a:solidFill>
                  <a:srgbClr val="111827"/>
                </a:solidFill>
              </a:rPr>
              <a:t>Downspout discharge locations and whether flow is concentrated.</a:t>
            </a:r>
            <a:endParaRPr lang="en-US" sz="1220" dirty="0"/>
          </a:p>
        </p:txBody>
      </p:sp>
      <p:sp>
        <p:nvSpPr>
          <p:cNvPr id="15" name="Shape 12"/>
          <p:cNvSpPr/>
          <p:nvPr/>
        </p:nvSpPr>
        <p:spPr>
          <a:xfrm>
            <a:off x="7315200" y="2944368"/>
            <a:ext cx="91440" cy="91440"/>
          </a:xfrm>
          <a:prstGeom prst="ellipse">
            <a:avLst/>
          </a:prstGeom>
          <a:solidFill>
            <a:srgbClr val="1F7A8C"/>
          </a:solidFill>
          <a:ln w="12700">
            <a:solidFill>
              <a:srgbClr val="1F7A8C"/>
            </a:solidFill>
            <a:prstDash val="solid"/>
          </a:ln>
        </p:spPr>
        <p:txBody>
          <a:bodyPr/>
          <a:lstStyle/>
          <a:p>
            <a:endParaRPr lang="en-US"/>
          </a:p>
        </p:txBody>
      </p:sp>
      <p:sp>
        <p:nvSpPr>
          <p:cNvPr id="16" name="Text 13"/>
          <p:cNvSpPr/>
          <p:nvPr/>
        </p:nvSpPr>
        <p:spPr>
          <a:xfrm>
            <a:off x="7516368" y="2880360"/>
            <a:ext cx="3685032" cy="329184"/>
          </a:xfrm>
          <a:prstGeom prst="rect">
            <a:avLst/>
          </a:prstGeom>
          <a:noFill/>
          <a:ln/>
        </p:spPr>
        <p:txBody>
          <a:bodyPr wrap="square" lIns="254" tIns="254" rIns="254" bIns="254" rtlCol="0" anchor="ctr">
            <a:normAutofit fontScale="92500" lnSpcReduction="10000"/>
          </a:bodyPr>
          <a:lstStyle/>
          <a:p>
            <a:pPr marL="0" indent="0">
              <a:buNone/>
            </a:pPr>
            <a:r>
              <a:rPr lang="en-US" sz="1220" dirty="0">
                <a:solidFill>
                  <a:srgbClr val="111827"/>
                </a:solidFill>
              </a:rPr>
              <a:t>Driveway cross-slope and whether it directs runoff to the street or side yards.</a:t>
            </a:r>
            <a:endParaRPr lang="en-US" sz="1220" dirty="0"/>
          </a:p>
        </p:txBody>
      </p:sp>
      <p:sp>
        <p:nvSpPr>
          <p:cNvPr id="17" name="Shape 14"/>
          <p:cNvSpPr/>
          <p:nvPr/>
        </p:nvSpPr>
        <p:spPr>
          <a:xfrm>
            <a:off x="7315200" y="3401568"/>
            <a:ext cx="91440" cy="91440"/>
          </a:xfrm>
          <a:prstGeom prst="ellipse">
            <a:avLst/>
          </a:prstGeom>
          <a:solidFill>
            <a:srgbClr val="1F7A8C"/>
          </a:solidFill>
          <a:ln w="12700">
            <a:solidFill>
              <a:srgbClr val="1F7A8C"/>
            </a:solidFill>
            <a:prstDash val="solid"/>
          </a:ln>
        </p:spPr>
        <p:txBody>
          <a:bodyPr/>
          <a:lstStyle/>
          <a:p>
            <a:endParaRPr lang="en-US"/>
          </a:p>
        </p:txBody>
      </p:sp>
      <p:sp>
        <p:nvSpPr>
          <p:cNvPr id="18" name="Text 15"/>
          <p:cNvSpPr/>
          <p:nvPr/>
        </p:nvSpPr>
        <p:spPr>
          <a:xfrm>
            <a:off x="7516368" y="3337560"/>
            <a:ext cx="3685032" cy="329184"/>
          </a:xfrm>
          <a:prstGeom prst="rect">
            <a:avLst/>
          </a:prstGeom>
          <a:noFill/>
          <a:ln/>
        </p:spPr>
        <p:txBody>
          <a:bodyPr wrap="square" lIns="254" tIns="254" rIns="254" bIns="254" rtlCol="0" anchor="ctr">
            <a:normAutofit fontScale="92500" lnSpcReduction="10000"/>
          </a:bodyPr>
          <a:lstStyle/>
          <a:p>
            <a:pPr marL="0" indent="0">
              <a:buNone/>
            </a:pPr>
            <a:r>
              <a:rPr lang="en-US" sz="1220" dirty="0">
                <a:solidFill>
                  <a:srgbClr val="111827"/>
                </a:solidFill>
              </a:rPr>
              <a:t>Any fill placed near property lines, easements, or neighboring low points.</a:t>
            </a:r>
            <a:endParaRPr lang="en-US" sz="1220" dirty="0"/>
          </a:p>
        </p:txBody>
      </p:sp>
      <p:sp>
        <p:nvSpPr>
          <p:cNvPr id="19" name="Shape 16"/>
          <p:cNvSpPr/>
          <p:nvPr/>
        </p:nvSpPr>
        <p:spPr>
          <a:xfrm>
            <a:off x="7315200" y="3858768"/>
            <a:ext cx="91440" cy="91440"/>
          </a:xfrm>
          <a:prstGeom prst="ellipse">
            <a:avLst/>
          </a:prstGeom>
          <a:solidFill>
            <a:srgbClr val="1F7A8C"/>
          </a:solidFill>
          <a:ln w="12700">
            <a:solidFill>
              <a:srgbClr val="1F7A8C"/>
            </a:solidFill>
            <a:prstDash val="solid"/>
          </a:ln>
        </p:spPr>
        <p:txBody>
          <a:bodyPr/>
          <a:lstStyle/>
          <a:p>
            <a:endParaRPr lang="en-US"/>
          </a:p>
        </p:txBody>
      </p:sp>
      <p:sp>
        <p:nvSpPr>
          <p:cNvPr id="20" name="Text 17"/>
          <p:cNvSpPr/>
          <p:nvPr/>
        </p:nvSpPr>
        <p:spPr>
          <a:xfrm>
            <a:off x="7516368" y="3794760"/>
            <a:ext cx="3685032" cy="329184"/>
          </a:xfrm>
          <a:prstGeom prst="rect">
            <a:avLst/>
          </a:prstGeom>
          <a:noFill/>
          <a:ln/>
        </p:spPr>
        <p:txBody>
          <a:bodyPr wrap="square" lIns="254" tIns="254" rIns="254" bIns="254" rtlCol="0" anchor="ctr">
            <a:normAutofit fontScale="92500" lnSpcReduction="10000"/>
          </a:bodyPr>
          <a:lstStyle/>
          <a:p>
            <a:pPr marL="0" indent="0">
              <a:buNone/>
            </a:pPr>
            <a:r>
              <a:rPr lang="en-US" sz="1220" dirty="0">
                <a:solidFill>
                  <a:srgbClr val="111827"/>
                </a:solidFill>
              </a:rPr>
              <a:t>Whether runoff crosses more than two residential lots before reaching a street or drainage easement.[4]</a:t>
            </a:r>
            <a:endParaRPr lang="en-US" sz="1220" dirty="0"/>
          </a:p>
        </p:txBody>
      </p:sp>
      <p:sp>
        <p:nvSpPr>
          <p:cNvPr id="21" name="Shape 18"/>
          <p:cNvSpPr/>
          <p:nvPr/>
        </p:nvSpPr>
        <p:spPr>
          <a:xfrm>
            <a:off x="7315200" y="4983480"/>
            <a:ext cx="3886200" cy="868680"/>
          </a:xfrm>
          <a:prstGeom prst="roundRect">
            <a:avLst>
              <a:gd name="adj" fmla="val 5263"/>
            </a:avLst>
          </a:prstGeom>
          <a:solidFill>
            <a:srgbClr val="F0F7FF">
              <a:alpha val="98000"/>
            </a:srgbClr>
          </a:solidFill>
          <a:ln w="15240">
            <a:solidFill>
              <a:srgbClr val="2A6FBB"/>
            </a:solidFill>
            <a:prstDash val="solid"/>
          </a:ln>
        </p:spPr>
        <p:txBody>
          <a:bodyPr/>
          <a:lstStyle/>
          <a:p>
            <a:endParaRPr lang="en-US"/>
          </a:p>
        </p:txBody>
      </p:sp>
      <p:sp>
        <p:nvSpPr>
          <p:cNvPr id="22" name="Text 19"/>
          <p:cNvSpPr/>
          <p:nvPr/>
        </p:nvSpPr>
        <p:spPr>
          <a:xfrm>
            <a:off x="7424928" y="5074920"/>
            <a:ext cx="3666744" cy="704088"/>
          </a:xfrm>
          <a:prstGeom prst="rect">
            <a:avLst/>
          </a:prstGeom>
          <a:noFill/>
          <a:ln/>
        </p:spPr>
        <p:txBody>
          <a:bodyPr wrap="square" lIns="0" tIns="0" rIns="0" bIns="0" rtlCol="0" anchor="ctr">
            <a:normAutofit/>
          </a:bodyPr>
          <a:lstStyle/>
          <a:p>
            <a:pPr marL="0" indent="0">
              <a:buNone/>
            </a:pPr>
            <a:r>
              <a:rPr lang="en-US" sz="1050" dirty="0">
                <a:solidFill>
                  <a:srgbClr val="111827"/>
                </a:solidFill>
              </a:rPr>
              <a:t>The architectural site plan does not establish final grades or runoff routing. Residents request a separate grading/drainage review showing elevations, flow arrows, downspout discharge points, and runoff controls.[3][4][6]</a:t>
            </a:r>
            <a:endParaRPr lang="en-US" sz="1050" dirty="0"/>
          </a:p>
        </p:txBody>
      </p:sp>
      <p:sp>
        <p:nvSpPr>
          <p:cNvPr id="23" name="Text 20"/>
          <p:cNvSpPr/>
          <p:nvPr/>
        </p:nvSpPr>
        <p:spPr>
          <a:xfrm>
            <a:off x="502920" y="6473952"/>
            <a:ext cx="7863840" cy="164592"/>
          </a:xfrm>
          <a:prstGeom prst="rect">
            <a:avLst/>
          </a:prstGeom>
          <a:noFill/>
          <a:ln/>
        </p:spPr>
        <p:txBody>
          <a:bodyPr wrap="square" lIns="0" tIns="0" rIns="0" bIns="0" rtlCol="0" anchor="ctr">
            <a:normAutofit/>
          </a:bodyPr>
          <a:lstStyle/>
          <a:p>
            <a:pPr marL="0" indent="0">
              <a:buNone/>
            </a:pPr>
            <a:r>
              <a:rPr lang="en-US" sz="640" dirty="0">
                <a:solidFill>
                  <a:srgbClr val="6B7280"/>
                </a:solidFill>
              </a:rPr>
              <a:t>Site plan: [8]. City drainage and grading criteria: [3], [4], [6].</a:t>
            </a:r>
            <a:endParaRPr lang="en-US" sz="640" dirty="0"/>
          </a:p>
        </p:txBody>
      </p:sp>
      <p:sp>
        <p:nvSpPr>
          <p:cNvPr id="26" name="Text 22"/>
          <p:cNvSpPr/>
          <p:nvPr/>
        </p:nvSpPr>
        <p:spPr>
          <a:xfrm>
            <a:off x="11631168" y="6702552"/>
            <a:ext cx="228600" cy="128016"/>
          </a:xfrm>
          <a:prstGeom prst="rect">
            <a:avLst/>
          </a:prstGeom>
          <a:noFill/>
          <a:ln/>
        </p:spPr>
        <p:txBody>
          <a:bodyPr wrap="square" lIns="0" tIns="0" rIns="0" bIns="0" rtlCol="0" anchor="ctr"/>
          <a:lstStyle/>
          <a:p>
            <a:pPr marL="0" indent="0" algn="r">
              <a:buNone/>
            </a:pPr>
            <a:r>
              <a:rPr lang="en-US" sz="680" dirty="0">
                <a:solidFill>
                  <a:srgbClr val="9CA3AF"/>
                </a:solidFill>
              </a:rPr>
              <a:t>5</a:t>
            </a:r>
            <a:endParaRPr lang="en-US" sz="680" dirty="0"/>
          </a:p>
        </p:txBody>
      </p:sp>
      <p:sp>
        <p:nvSpPr>
          <p:cNvPr id="25" name="Shape 3">
            <a:extLst>
              <a:ext uri="{FF2B5EF4-FFF2-40B4-BE49-F238E27FC236}">
                <a16:creationId xmlns:a16="http://schemas.microsoft.com/office/drawing/2014/main" id="{6764F4C2-74B3-4431-2A50-486C992974E2}"/>
              </a:ext>
            </a:extLst>
          </p:cNvPr>
          <p:cNvSpPr/>
          <p:nvPr/>
        </p:nvSpPr>
        <p:spPr>
          <a:xfrm>
            <a:off x="3296412" y="2560320"/>
            <a:ext cx="502920" cy="384048"/>
          </a:xfrm>
          <a:prstGeom prst="chevron">
            <a:avLst/>
          </a:prstGeom>
          <a:solidFill>
            <a:schemeClr val="accent5">
              <a:lumMod val="75000"/>
            </a:schemeClr>
          </a:solidFill>
          <a:ln w="12700">
            <a:solidFill>
              <a:schemeClr val="tx1"/>
            </a:solidFill>
            <a:prstDash val="solid"/>
          </a:ln>
        </p:spPr>
        <p:txBody>
          <a:bodyPr/>
          <a:lstStyle/>
          <a:p>
            <a:endParaRPr lang="en-US"/>
          </a:p>
        </p:txBody>
      </p:sp>
      <p:sp>
        <p:nvSpPr>
          <p:cNvPr id="27" name="Shape 3">
            <a:extLst>
              <a:ext uri="{FF2B5EF4-FFF2-40B4-BE49-F238E27FC236}">
                <a16:creationId xmlns:a16="http://schemas.microsoft.com/office/drawing/2014/main" id="{8167CD44-E8ED-08A5-C4BD-44AB0C265F77}"/>
              </a:ext>
            </a:extLst>
          </p:cNvPr>
          <p:cNvSpPr/>
          <p:nvPr/>
        </p:nvSpPr>
        <p:spPr>
          <a:xfrm>
            <a:off x="4434840" y="4601420"/>
            <a:ext cx="502920" cy="384048"/>
          </a:xfrm>
          <a:prstGeom prst="chevron">
            <a:avLst/>
          </a:prstGeom>
          <a:solidFill>
            <a:schemeClr val="accent5">
              <a:lumMod val="75000"/>
            </a:schemeClr>
          </a:solidFill>
          <a:ln w="12700">
            <a:solidFill>
              <a:schemeClr val="tx1"/>
            </a:solidFill>
            <a:prstDash val="solid"/>
          </a:ln>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02920" y="320040"/>
            <a:ext cx="8138160" cy="411480"/>
          </a:xfrm>
          <a:prstGeom prst="rect">
            <a:avLst/>
          </a:prstGeom>
          <a:noFill/>
          <a:ln/>
        </p:spPr>
        <p:txBody>
          <a:bodyPr wrap="square" lIns="0" tIns="0" rIns="0" bIns="0" rtlCol="0" anchor="ctr"/>
          <a:lstStyle/>
          <a:p>
            <a:pPr marL="0" indent="0">
              <a:buNone/>
            </a:pPr>
            <a:r>
              <a:rPr lang="en-US" sz="2400" b="1" dirty="0">
                <a:solidFill>
                  <a:srgbClr val="103047"/>
                </a:solidFill>
                <a:latin typeface="Aptos Display" pitchFamily="34" charset="0"/>
                <a:ea typeface="Aptos Display" pitchFamily="34" charset="-122"/>
                <a:cs typeface="Aptos Display" pitchFamily="34" charset="-120"/>
              </a:rPr>
              <a:t>Field photographs show extensive grading and exposed soil</a:t>
            </a:r>
            <a:endParaRPr lang="en-US" sz="2400" dirty="0"/>
          </a:p>
        </p:txBody>
      </p:sp>
      <p:sp>
        <p:nvSpPr>
          <p:cNvPr id="3" name="Text 1"/>
          <p:cNvSpPr/>
          <p:nvPr/>
        </p:nvSpPr>
        <p:spPr>
          <a:xfrm>
            <a:off x="530352" y="758952"/>
            <a:ext cx="8686800" cy="256032"/>
          </a:xfrm>
          <a:prstGeom prst="rect">
            <a:avLst/>
          </a:prstGeom>
          <a:noFill/>
          <a:ln/>
        </p:spPr>
        <p:txBody>
          <a:bodyPr wrap="square" lIns="0" tIns="0" rIns="0" bIns="0" rtlCol="0" anchor="ctr"/>
          <a:lstStyle/>
          <a:p>
            <a:pPr marL="0" indent="0">
              <a:buNone/>
            </a:pPr>
            <a:r>
              <a:rPr lang="en-US" sz="950" dirty="0">
                <a:solidFill>
                  <a:srgbClr val="545B62"/>
                </a:solidFill>
              </a:rPr>
              <a:t>These photographs document current conditions; they do not replace a licensed topographic survey.</a:t>
            </a:r>
            <a:endParaRPr lang="en-US" sz="950" dirty="0"/>
          </a:p>
        </p:txBody>
      </p:sp>
      <p:sp>
        <p:nvSpPr>
          <p:cNvPr id="4" name="Shape 2"/>
          <p:cNvSpPr/>
          <p:nvPr/>
        </p:nvSpPr>
        <p:spPr>
          <a:xfrm>
            <a:off x="502920" y="1078992"/>
            <a:ext cx="11201400" cy="0"/>
          </a:xfrm>
          <a:prstGeom prst="line">
            <a:avLst/>
          </a:prstGeom>
          <a:noFill/>
          <a:ln w="15240">
            <a:solidFill>
              <a:srgbClr val="D9EBF7"/>
            </a:solidFill>
            <a:prstDash val="solid"/>
          </a:ln>
        </p:spPr>
        <p:txBody>
          <a:bodyPr/>
          <a:lstStyle/>
          <a:p>
            <a:endParaRPr lang="en-US"/>
          </a:p>
        </p:txBody>
      </p:sp>
      <p:sp>
        <p:nvSpPr>
          <p:cNvPr id="5" name="Shape 3"/>
          <p:cNvSpPr/>
          <p:nvPr/>
        </p:nvSpPr>
        <p:spPr>
          <a:xfrm>
            <a:off x="539496" y="1325880"/>
            <a:ext cx="3547872" cy="4078224"/>
          </a:xfrm>
          <a:prstGeom prst="rect">
            <a:avLst/>
          </a:prstGeom>
          <a:solidFill>
            <a:srgbClr val="FFFFFF"/>
          </a:solidFill>
          <a:ln w="10160">
            <a:solidFill>
              <a:srgbClr val="D1D5DB"/>
            </a:solidFill>
            <a:prstDash val="solid"/>
          </a:ln>
        </p:spPr>
        <p:txBody>
          <a:bodyPr/>
          <a:lstStyle/>
          <a:p>
            <a:endParaRPr lang="en-US"/>
          </a:p>
        </p:txBody>
      </p:sp>
      <p:pic>
        <p:nvPicPr>
          <p:cNvPr id="6" name="Image 0" descr="/mnt/data/grade changes 1.JPG"/>
          <p:cNvPicPr>
            <a:picLocks noChangeAspect="1"/>
          </p:cNvPicPr>
          <p:nvPr/>
        </p:nvPicPr>
        <p:blipFill>
          <a:blip r:embed="rId3"/>
          <a:srcRect l="17443" r="17443"/>
          <a:stretch/>
        </p:blipFill>
        <p:spPr>
          <a:xfrm>
            <a:off x="566928" y="1353312"/>
            <a:ext cx="3493008" cy="4023360"/>
          </a:xfrm>
          <a:prstGeom prst="rect">
            <a:avLst/>
          </a:prstGeom>
        </p:spPr>
      </p:pic>
      <p:sp>
        <p:nvSpPr>
          <p:cNvPr id="7" name="Text 4"/>
          <p:cNvSpPr/>
          <p:nvPr/>
        </p:nvSpPr>
        <p:spPr>
          <a:xfrm>
            <a:off x="566928" y="5458968"/>
            <a:ext cx="3493008" cy="274320"/>
          </a:xfrm>
          <a:prstGeom prst="rect">
            <a:avLst/>
          </a:prstGeom>
          <a:noFill/>
          <a:ln/>
        </p:spPr>
        <p:txBody>
          <a:bodyPr wrap="square" lIns="0" tIns="0" rIns="0" bIns="0" rtlCol="0" anchor="ctr">
            <a:normAutofit/>
          </a:bodyPr>
          <a:lstStyle/>
          <a:p>
            <a:pPr marL="0" indent="0" algn="ctr">
              <a:buNone/>
            </a:pPr>
            <a:r>
              <a:rPr lang="en-US" sz="850" dirty="0">
                <a:solidFill>
                  <a:srgbClr val="545B62"/>
                </a:solidFill>
              </a:rPr>
              <a:t>Grade change 1 — raised building pad and exposed slope near the house.</a:t>
            </a:r>
            <a:endParaRPr lang="en-US" sz="850" dirty="0"/>
          </a:p>
        </p:txBody>
      </p:sp>
      <p:sp>
        <p:nvSpPr>
          <p:cNvPr id="8" name="Shape 5"/>
          <p:cNvSpPr/>
          <p:nvPr/>
        </p:nvSpPr>
        <p:spPr>
          <a:xfrm>
            <a:off x="4315968" y="1325880"/>
            <a:ext cx="3547872" cy="4078224"/>
          </a:xfrm>
          <a:prstGeom prst="rect">
            <a:avLst/>
          </a:prstGeom>
          <a:solidFill>
            <a:srgbClr val="FFFFFF"/>
          </a:solidFill>
          <a:ln w="10160">
            <a:solidFill>
              <a:srgbClr val="D1D5DB"/>
            </a:solidFill>
            <a:prstDash val="solid"/>
          </a:ln>
        </p:spPr>
        <p:txBody>
          <a:bodyPr/>
          <a:lstStyle/>
          <a:p>
            <a:endParaRPr lang="en-US"/>
          </a:p>
        </p:txBody>
      </p:sp>
      <p:pic>
        <p:nvPicPr>
          <p:cNvPr id="9" name="Image 1" descr="/mnt/data/grade changes 2.JPG"/>
          <p:cNvPicPr>
            <a:picLocks noChangeAspect="1"/>
          </p:cNvPicPr>
          <p:nvPr/>
        </p:nvPicPr>
        <p:blipFill>
          <a:blip r:embed="rId4"/>
          <a:srcRect l="17443" r="17443"/>
          <a:stretch/>
        </p:blipFill>
        <p:spPr>
          <a:xfrm>
            <a:off x="4343400" y="1353312"/>
            <a:ext cx="3493008" cy="4023360"/>
          </a:xfrm>
          <a:prstGeom prst="rect">
            <a:avLst/>
          </a:prstGeom>
        </p:spPr>
      </p:pic>
      <p:sp>
        <p:nvSpPr>
          <p:cNvPr id="10" name="Text 6"/>
          <p:cNvSpPr/>
          <p:nvPr/>
        </p:nvSpPr>
        <p:spPr>
          <a:xfrm>
            <a:off x="4343400" y="5458968"/>
            <a:ext cx="3493008" cy="274320"/>
          </a:xfrm>
          <a:prstGeom prst="rect">
            <a:avLst/>
          </a:prstGeom>
          <a:noFill/>
          <a:ln/>
        </p:spPr>
        <p:txBody>
          <a:bodyPr wrap="square" lIns="0" tIns="0" rIns="0" bIns="0" rtlCol="0" anchor="ctr">
            <a:normAutofit/>
          </a:bodyPr>
          <a:lstStyle/>
          <a:p>
            <a:pPr marL="0" indent="0" algn="ctr">
              <a:buNone/>
            </a:pPr>
            <a:r>
              <a:rPr lang="en-US" sz="850" dirty="0">
                <a:solidFill>
                  <a:srgbClr val="545B62"/>
                </a:solidFill>
              </a:rPr>
              <a:t>Grade change 2 — broad disturbed area with fill and altered surface contours.</a:t>
            </a:r>
            <a:endParaRPr lang="en-US" sz="850" dirty="0"/>
          </a:p>
        </p:txBody>
      </p:sp>
      <p:sp>
        <p:nvSpPr>
          <p:cNvPr id="11" name="Shape 7"/>
          <p:cNvSpPr/>
          <p:nvPr/>
        </p:nvSpPr>
        <p:spPr>
          <a:xfrm>
            <a:off x="8092440" y="1325880"/>
            <a:ext cx="3547872" cy="4078224"/>
          </a:xfrm>
          <a:prstGeom prst="rect">
            <a:avLst/>
          </a:prstGeom>
          <a:solidFill>
            <a:srgbClr val="FFFFFF"/>
          </a:solidFill>
          <a:ln w="10160">
            <a:solidFill>
              <a:srgbClr val="D1D5DB"/>
            </a:solidFill>
            <a:prstDash val="solid"/>
          </a:ln>
        </p:spPr>
        <p:txBody>
          <a:bodyPr/>
          <a:lstStyle/>
          <a:p>
            <a:endParaRPr lang="en-US"/>
          </a:p>
        </p:txBody>
      </p:sp>
      <p:pic>
        <p:nvPicPr>
          <p:cNvPr id="12" name="Image 2" descr="/mnt/data/grade changes 3.JPG"/>
          <p:cNvPicPr>
            <a:picLocks noChangeAspect="1"/>
          </p:cNvPicPr>
          <p:nvPr/>
        </p:nvPicPr>
        <p:blipFill>
          <a:blip r:embed="rId5"/>
          <a:srcRect l="17443" r="17443"/>
          <a:stretch/>
        </p:blipFill>
        <p:spPr>
          <a:xfrm>
            <a:off x="8119872" y="1353312"/>
            <a:ext cx="3493008" cy="4023360"/>
          </a:xfrm>
          <a:prstGeom prst="rect">
            <a:avLst/>
          </a:prstGeom>
        </p:spPr>
      </p:pic>
      <p:sp>
        <p:nvSpPr>
          <p:cNvPr id="13" name="Text 8"/>
          <p:cNvSpPr/>
          <p:nvPr/>
        </p:nvSpPr>
        <p:spPr>
          <a:xfrm>
            <a:off x="8119872" y="5458968"/>
            <a:ext cx="3493008" cy="274320"/>
          </a:xfrm>
          <a:prstGeom prst="rect">
            <a:avLst/>
          </a:prstGeom>
          <a:noFill/>
          <a:ln/>
        </p:spPr>
        <p:txBody>
          <a:bodyPr wrap="square" lIns="0" tIns="0" rIns="0" bIns="0" rtlCol="0" anchor="ctr">
            <a:normAutofit/>
          </a:bodyPr>
          <a:lstStyle/>
          <a:p>
            <a:pPr marL="0" indent="0" algn="ctr">
              <a:buNone/>
            </a:pPr>
            <a:r>
              <a:rPr lang="en-US" sz="850" dirty="0">
                <a:solidFill>
                  <a:srgbClr val="545B62"/>
                </a:solidFill>
              </a:rPr>
              <a:t>Grade change 3 — visible fall from the building pad toward the side/rear yard.</a:t>
            </a:r>
            <a:endParaRPr lang="en-US" sz="850" dirty="0"/>
          </a:p>
        </p:txBody>
      </p:sp>
      <p:sp>
        <p:nvSpPr>
          <p:cNvPr id="14" name="Shape 9"/>
          <p:cNvSpPr/>
          <p:nvPr/>
        </p:nvSpPr>
        <p:spPr>
          <a:xfrm>
            <a:off x="914400" y="5925312"/>
            <a:ext cx="10378440" cy="384048"/>
          </a:xfrm>
          <a:prstGeom prst="roundRect">
            <a:avLst>
              <a:gd name="adj" fmla="val 11905"/>
            </a:avLst>
          </a:prstGeom>
          <a:solidFill>
            <a:srgbClr val="FFF7ED">
              <a:alpha val="98000"/>
            </a:srgbClr>
          </a:solidFill>
          <a:ln w="15240">
            <a:solidFill>
              <a:srgbClr val="D96C2C"/>
            </a:solidFill>
            <a:prstDash val="solid"/>
          </a:ln>
        </p:spPr>
        <p:txBody>
          <a:bodyPr/>
          <a:lstStyle/>
          <a:p>
            <a:endParaRPr lang="en-US"/>
          </a:p>
        </p:txBody>
      </p:sp>
      <p:sp>
        <p:nvSpPr>
          <p:cNvPr id="15" name="Text 10"/>
          <p:cNvSpPr/>
          <p:nvPr/>
        </p:nvSpPr>
        <p:spPr>
          <a:xfrm>
            <a:off x="1024128" y="6016752"/>
            <a:ext cx="10158984" cy="219456"/>
          </a:xfrm>
          <a:prstGeom prst="rect">
            <a:avLst/>
          </a:prstGeom>
          <a:noFill/>
          <a:ln/>
        </p:spPr>
        <p:txBody>
          <a:bodyPr wrap="square" lIns="0" tIns="0" rIns="0" bIns="0" rtlCol="0" anchor="ctr">
            <a:normAutofit/>
          </a:bodyPr>
          <a:lstStyle/>
          <a:p>
            <a:pPr marL="0" indent="0">
              <a:buNone/>
            </a:pPr>
            <a:r>
              <a:rPr lang="en-US" sz="1050" dirty="0">
                <a:solidFill>
                  <a:srgbClr val="111827"/>
                </a:solidFill>
              </a:rPr>
              <a:t>Observed condition: most vegetation has been removed over a large portion of the lot, reducing temporary soil protection and making runoff paths easier to form during storms.</a:t>
            </a:r>
            <a:endParaRPr lang="en-US" sz="1050" dirty="0"/>
          </a:p>
        </p:txBody>
      </p:sp>
      <p:sp>
        <p:nvSpPr>
          <p:cNvPr id="16" name="Text 11"/>
          <p:cNvSpPr/>
          <p:nvPr/>
        </p:nvSpPr>
        <p:spPr>
          <a:xfrm>
            <a:off x="502920" y="6473952"/>
            <a:ext cx="7863840" cy="164592"/>
          </a:xfrm>
          <a:prstGeom prst="rect">
            <a:avLst/>
          </a:prstGeom>
          <a:noFill/>
          <a:ln/>
        </p:spPr>
        <p:txBody>
          <a:bodyPr wrap="square" lIns="0" tIns="0" rIns="0" bIns="0" rtlCol="0" anchor="ctr">
            <a:normAutofit/>
          </a:bodyPr>
          <a:lstStyle/>
          <a:p>
            <a:pPr marL="0" indent="0">
              <a:buNone/>
            </a:pPr>
            <a:r>
              <a:rPr lang="en-US" sz="640" dirty="0">
                <a:solidFill>
                  <a:srgbClr val="6B7280"/>
                </a:solidFill>
              </a:rPr>
              <a:t>Resident photographs, July 2026: Reference [9].</a:t>
            </a:r>
            <a:endParaRPr lang="en-US" sz="640" dirty="0"/>
          </a:p>
        </p:txBody>
      </p:sp>
      <p:sp>
        <p:nvSpPr>
          <p:cNvPr id="19" name="Text 13"/>
          <p:cNvSpPr/>
          <p:nvPr/>
        </p:nvSpPr>
        <p:spPr>
          <a:xfrm>
            <a:off x="11631168" y="6702552"/>
            <a:ext cx="228600" cy="128016"/>
          </a:xfrm>
          <a:prstGeom prst="rect">
            <a:avLst/>
          </a:prstGeom>
          <a:noFill/>
          <a:ln/>
        </p:spPr>
        <p:txBody>
          <a:bodyPr wrap="square" lIns="0" tIns="0" rIns="0" bIns="0" rtlCol="0" anchor="ctr"/>
          <a:lstStyle/>
          <a:p>
            <a:pPr marL="0" indent="0" algn="r">
              <a:buNone/>
            </a:pPr>
            <a:r>
              <a:rPr lang="en-US" sz="680" dirty="0">
                <a:solidFill>
                  <a:srgbClr val="9CA3AF"/>
                </a:solidFill>
              </a:rPr>
              <a:t>6</a:t>
            </a:r>
            <a:endParaRPr lang="en-US" sz="68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502919" y="320040"/>
            <a:ext cx="9515724" cy="411480"/>
          </a:xfrm>
          <a:prstGeom prst="rect">
            <a:avLst/>
          </a:prstGeom>
          <a:noFill/>
          <a:ln/>
        </p:spPr>
        <p:txBody>
          <a:bodyPr wrap="square" lIns="0" tIns="0" rIns="0" bIns="0" rtlCol="0" anchor="ctr"/>
          <a:lstStyle/>
          <a:p>
            <a:pPr marL="0" indent="0">
              <a:buNone/>
            </a:pPr>
            <a:r>
              <a:rPr lang="en-US" sz="2400" b="1" dirty="0">
                <a:solidFill>
                  <a:srgbClr val="103047"/>
                </a:solidFill>
                <a:latin typeface="Aptos Display" pitchFamily="34" charset="0"/>
                <a:ea typeface="Aptos Display" pitchFamily="34" charset="-122"/>
                <a:cs typeface="Aptos Display" pitchFamily="34" charset="-120"/>
              </a:rPr>
              <a:t>Resident measurement indicates a substantial localized grade difference</a:t>
            </a:r>
            <a:endParaRPr lang="en-US" sz="2400" dirty="0"/>
          </a:p>
        </p:txBody>
      </p:sp>
      <p:sp>
        <p:nvSpPr>
          <p:cNvPr id="3" name="Text 1"/>
          <p:cNvSpPr/>
          <p:nvPr/>
        </p:nvSpPr>
        <p:spPr>
          <a:xfrm>
            <a:off x="530352" y="758952"/>
            <a:ext cx="8686800" cy="256032"/>
          </a:xfrm>
          <a:prstGeom prst="rect">
            <a:avLst/>
          </a:prstGeom>
          <a:noFill/>
          <a:ln/>
        </p:spPr>
        <p:txBody>
          <a:bodyPr wrap="square" lIns="0" tIns="0" rIns="0" bIns="0" rtlCol="0" anchor="ctr"/>
          <a:lstStyle/>
          <a:p>
            <a:pPr marL="0" indent="0">
              <a:buNone/>
            </a:pPr>
            <a:r>
              <a:rPr lang="en-US" sz="950" dirty="0">
                <a:solidFill>
                  <a:srgbClr val="545B62"/>
                </a:solidFill>
              </a:rPr>
              <a:t>The tape photographs show an approximate vertical difference at one field location; survey elevations are required for verification.</a:t>
            </a:r>
            <a:endParaRPr lang="en-US" sz="950" dirty="0"/>
          </a:p>
        </p:txBody>
      </p:sp>
      <p:sp>
        <p:nvSpPr>
          <p:cNvPr id="4" name="Shape 2"/>
          <p:cNvSpPr/>
          <p:nvPr/>
        </p:nvSpPr>
        <p:spPr>
          <a:xfrm>
            <a:off x="502920" y="1078992"/>
            <a:ext cx="11201400" cy="0"/>
          </a:xfrm>
          <a:prstGeom prst="line">
            <a:avLst/>
          </a:prstGeom>
          <a:noFill/>
          <a:ln w="15240">
            <a:solidFill>
              <a:srgbClr val="D9EBF7"/>
            </a:solidFill>
            <a:prstDash val="solid"/>
          </a:ln>
        </p:spPr>
        <p:txBody>
          <a:bodyPr/>
          <a:lstStyle/>
          <a:p>
            <a:endParaRPr lang="en-US"/>
          </a:p>
        </p:txBody>
      </p:sp>
      <p:sp>
        <p:nvSpPr>
          <p:cNvPr id="5" name="Shape 3"/>
          <p:cNvSpPr/>
          <p:nvPr/>
        </p:nvSpPr>
        <p:spPr>
          <a:xfrm>
            <a:off x="914400" y="1216152"/>
            <a:ext cx="4370832" cy="4425696"/>
          </a:xfrm>
          <a:prstGeom prst="rect">
            <a:avLst/>
          </a:prstGeom>
          <a:solidFill>
            <a:srgbClr val="FFFFFF"/>
          </a:solidFill>
          <a:ln w="10160">
            <a:solidFill>
              <a:srgbClr val="D1D5DB"/>
            </a:solidFill>
            <a:prstDash val="solid"/>
          </a:ln>
        </p:spPr>
        <p:txBody>
          <a:bodyPr/>
          <a:lstStyle/>
          <a:p>
            <a:pPr algn="ctr"/>
            <a:endParaRPr lang="en-US"/>
          </a:p>
        </p:txBody>
      </p:sp>
      <p:pic>
        <p:nvPicPr>
          <p:cNvPr id="6" name="Image 0" descr="/mnt/data/grade changes 4.JPG"/>
          <p:cNvPicPr>
            <a:picLocks noChangeAspect="1"/>
          </p:cNvPicPr>
          <p:nvPr/>
        </p:nvPicPr>
        <p:blipFill>
          <a:blip r:embed="rId3"/>
          <a:srcRect l="12971" r="12971"/>
          <a:stretch/>
        </p:blipFill>
        <p:spPr>
          <a:xfrm>
            <a:off x="941832" y="1243584"/>
            <a:ext cx="4315968" cy="4370832"/>
          </a:xfrm>
          <a:prstGeom prst="rect">
            <a:avLst/>
          </a:prstGeom>
        </p:spPr>
      </p:pic>
      <p:sp>
        <p:nvSpPr>
          <p:cNvPr id="7" name="Text 4"/>
          <p:cNvSpPr/>
          <p:nvPr/>
        </p:nvSpPr>
        <p:spPr>
          <a:xfrm>
            <a:off x="740664" y="5618988"/>
            <a:ext cx="4315968" cy="274320"/>
          </a:xfrm>
          <a:prstGeom prst="rect">
            <a:avLst/>
          </a:prstGeom>
          <a:noFill/>
          <a:ln/>
        </p:spPr>
        <p:txBody>
          <a:bodyPr wrap="square" lIns="0" tIns="0" rIns="0" bIns="0" rtlCol="0" anchor="ctr">
            <a:normAutofit/>
          </a:bodyPr>
          <a:lstStyle/>
          <a:p>
            <a:pPr marL="0" indent="0" algn="ctr">
              <a:buNone/>
            </a:pPr>
            <a:r>
              <a:rPr lang="en-US" sz="850" dirty="0">
                <a:solidFill>
                  <a:srgbClr val="545B62"/>
                </a:solidFill>
              </a:rPr>
              <a:t>Grade change 4 — raised pad and fill adjacent to the new structure.</a:t>
            </a:r>
            <a:endParaRPr lang="en-US" sz="850" dirty="0"/>
          </a:p>
        </p:txBody>
      </p:sp>
      <p:sp>
        <p:nvSpPr>
          <p:cNvPr id="8" name="Shape 5"/>
          <p:cNvSpPr/>
          <p:nvPr/>
        </p:nvSpPr>
        <p:spPr>
          <a:xfrm>
            <a:off x="5577840" y="1216152"/>
            <a:ext cx="2633472" cy="4425696"/>
          </a:xfrm>
          <a:prstGeom prst="rect">
            <a:avLst/>
          </a:prstGeom>
          <a:solidFill>
            <a:srgbClr val="FFFFFF"/>
          </a:solidFill>
          <a:ln w="10160">
            <a:solidFill>
              <a:srgbClr val="D1D5DB"/>
            </a:solidFill>
            <a:prstDash val="solid"/>
          </a:ln>
        </p:spPr>
        <p:txBody>
          <a:bodyPr/>
          <a:lstStyle/>
          <a:p>
            <a:pPr algn="ctr"/>
            <a:endParaRPr lang="en-US"/>
          </a:p>
        </p:txBody>
      </p:sp>
      <p:pic>
        <p:nvPicPr>
          <p:cNvPr id="9" name="Image 1" descr="/mnt/data/grade changes 5.JPG"/>
          <p:cNvPicPr>
            <a:picLocks noChangeAspect="1"/>
          </p:cNvPicPr>
          <p:nvPr/>
        </p:nvPicPr>
        <p:blipFill>
          <a:blip r:embed="rId4"/>
          <a:srcRect l="10669" r="10669"/>
          <a:stretch/>
        </p:blipFill>
        <p:spPr>
          <a:xfrm>
            <a:off x="5605272" y="1243584"/>
            <a:ext cx="2578608" cy="4370832"/>
          </a:xfrm>
          <a:prstGeom prst="rect">
            <a:avLst/>
          </a:prstGeom>
        </p:spPr>
      </p:pic>
      <p:sp>
        <p:nvSpPr>
          <p:cNvPr id="10" name="Text 6"/>
          <p:cNvSpPr/>
          <p:nvPr/>
        </p:nvSpPr>
        <p:spPr>
          <a:xfrm>
            <a:off x="5559552" y="5618988"/>
            <a:ext cx="2578608" cy="274320"/>
          </a:xfrm>
          <a:prstGeom prst="rect">
            <a:avLst/>
          </a:prstGeom>
          <a:noFill/>
          <a:ln/>
        </p:spPr>
        <p:txBody>
          <a:bodyPr wrap="square" lIns="0" tIns="0" rIns="0" bIns="0" rtlCol="0" anchor="ctr">
            <a:normAutofit/>
          </a:bodyPr>
          <a:lstStyle/>
          <a:p>
            <a:pPr marL="0" indent="0" algn="ctr">
              <a:buNone/>
            </a:pPr>
            <a:r>
              <a:rPr lang="en-US" sz="850" dirty="0">
                <a:solidFill>
                  <a:srgbClr val="545B62"/>
                </a:solidFill>
              </a:rPr>
              <a:t>Grade change 5 — 26” of dirt added.</a:t>
            </a:r>
            <a:endParaRPr lang="en-US" sz="850" dirty="0"/>
          </a:p>
        </p:txBody>
      </p:sp>
      <p:sp>
        <p:nvSpPr>
          <p:cNvPr id="11" name="Shape 7"/>
          <p:cNvSpPr/>
          <p:nvPr/>
        </p:nvSpPr>
        <p:spPr>
          <a:xfrm>
            <a:off x="8412480" y="1216152"/>
            <a:ext cx="2633472" cy="4425696"/>
          </a:xfrm>
          <a:prstGeom prst="rect">
            <a:avLst/>
          </a:prstGeom>
          <a:solidFill>
            <a:srgbClr val="FFFFFF"/>
          </a:solidFill>
          <a:ln w="10160">
            <a:solidFill>
              <a:srgbClr val="D1D5DB"/>
            </a:solidFill>
            <a:prstDash val="solid"/>
          </a:ln>
        </p:spPr>
        <p:txBody>
          <a:bodyPr/>
          <a:lstStyle/>
          <a:p>
            <a:pPr algn="ctr"/>
            <a:endParaRPr lang="en-US"/>
          </a:p>
        </p:txBody>
      </p:sp>
      <p:pic>
        <p:nvPicPr>
          <p:cNvPr id="12" name="Image 2" descr="/mnt/data/grade changes 6.JPG"/>
          <p:cNvPicPr>
            <a:picLocks noChangeAspect="1"/>
          </p:cNvPicPr>
          <p:nvPr/>
        </p:nvPicPr>
        <p:blipFill>
          <a:blip r:embed="rId5"/>
          <a:srcRect l="10669" r="10669"/>
          <a:stretch/>
        </p:blipFill>
        <p:spPr>
          <a:xfrm>
            <a:off x="8439912" y="1243584"/>
            <a:ext cx="2578608" cy="4370832"/>
          </a:xfrm>
          <a:prstGeom prst="rect">
            <a:avLst/>
          </a:prstGeom>
        </p:spPr>
      </p:pic>
      <p:sp>
        <p:nvSpPr>
          <p:cNvPr id="13" name="Text 8"/>
          <p:cNvSpPr/>
          <p:nvPr/>
        </p:nvSpPr>
        <p:spPr>
          <a:xfrm>
            <a:off x="8412480" y="5641848"/>
            <a:ext cx="2578608" cy="274320"/>
          </a:xfrm>
          <a:prstGeom prst="rect">
            <a:avLst/>
          </a:prstGeom>
          <a:noFill/>
          <a:ln/>
        </p:spPr>
        <p:txBody>
          <a:bodyPr wrap="square" lIns="0" tIns="0" rIns="0" bIns="0" rtlCol="0" anchor="ctr">
            <a:normAutofit/>
          </a:bodyPr>
          <a:lstStyle/>
          <a:p>
            <a:pPr marL="0" indent="0" algn="ctr">
              <a:buNone/>
            </a:pPr>
            <a:r>
              <a:rPr lang="en-US" sz="850" dirty="0">
                <a:solidFill>
                  <a:srgbClr val="545B62"/>
                </a:solidFill>
              </a:rPr>
              <a:t>Grade change 6 — 34” of dirt added</a:t>
            </a:r>
            <a:endParaRPr lang="en-US" sz="850" dirty="0"/>
          </a:p>
        </p:txBody>
      </p:sp>
      <p:sp>
        <p:nvSpPr>
          <p:cNvPr id="17" name="Shape 12"/>
          <p:cNvSpPr/>
          <p:nvPr/>
        </p:nvSpPr>
        <p:spPr>
          <a:xfrm>
            <a:off x="914400" y="5993695"/>
            <a:ext cx="10332720" cy="301752"/>
          </a:xfrm>
          <a:prstGeom prst="roundRect">
            <a:avLst>
              <a:gd name="adj" fmla="val 15152"/>
            </a:avLst>
          </a:prstGeom>
          <a:solidFill>
            <a:srgbClr val="F0F7FF">
              <a:alpha val="98000"/>
            </a:srgbClr>
          </a:solidFill>
          <a:ln w="15240">
            <a:solidFill>
              <a:srgbClr val="2A6FBB"/>
            </a:solidFill>
            <a:prstDash val="solid"/>
          </a:ln>
        </p:spPr>
        <p:txBody>
          <a:bodyPr/>
          <a:lstStyle/>
          <a:p>
            <a:endParaRPr lang="en-US"/>
          </a:p>
        </p:txBody>
      </p:sp>
      <p:sp>
        <p:nvSpPr>
          <p:cNvPr id="18" name="Text 13"/>
          <p:cNvSpPr/>
          <p:nvPr/>
        </p:nvSpPr>
        <p:spPr>
          <a:xfrm>
            <a:off x="1024128" y="6085135"/>
            <a:ext cx="10113264" cy="137160"/>
          </a:xfrm>
          <a:prstGeom prst="rect">
            <a:avLst/>
          </a:prstGeom>
          <a:noFill/>
          <a:ln/>
        </p:spPr>
        <p:txBody>
          <a:bodyPr wrap="square" lIns="0" tIns="0" rIns="0" bIns="0" rtlCol="0" anchor="ctr">
            <a:normAutofit fontScale="92500" lnSpcReduction="20000"/>
          </a:bodyPr>
          <a:lstStyle/>
          <a:p>
            <a:pPr marL="0" indent="0">
              <a:buNone/>
            </a:pPr>
            <a:r>
              <a:rPr lang="en-US" sz="1050" dirty="0">
                <a:solidFill>
                  <a:srgbClr val="111827"/>
                </a:solidFill>
              </a:rPr>
              <a:t>City verification requested: compare approved grading elevations with an independent field survey and the final as-built grading &amp; drainage survey required before final inspection.[5]</a:t>
            </a:r>
            <a:endParaRPr lang="en-US" sz="1050" dirty="0"/>
          </a:p>
        </p:txBody>
      </p:sp>
      <p:sp>
        <p:nvSpPr>
          <p:cNvPr id="19" name="Text 14"/>
          <p:cNvSpPr/>
          <p:nvPr/>
        </p:nvSpPr>
        <p:spPr>
          <a:xfrm>
            <a:off x="502920" y="6473952"/>
            <a:ext cx="7863840" cy="164592"/>
          </a:xfrm>
          <a:prstGeom prst="rect">
            <a:avLst/>
          </a:prstGeom>
          <a:noFill/>
          <a:ln/>
        </p:spPr>
        <p:txBody>
          <a:bodyPr wrap="square" lIns="0" tIns="0" rIns="0" bIns="0" rtlCol="0" anchor="ctr">
            <a:normAutofit/>
          </a:bodyPr>
          <a:lstStyle/>
          <a:p>
            <a:pPr marL="0" indent="0">
              <a:buNone/>
            </a:pPr>
            <a:r>
              <a:rPr lang="en-US" sz="640" dirty="0">
                <a:solidFill>
                  <a:srgbClr val="6B7280"/>
                </a:solidFill>
              </a:rPr>
              <a:t>Resident photographs: [9]. Current final as-built survey requirement: [5].</a:t>
            </a:r>
            <a:endParaRPr lang="en-US" sz="640" dirty="0"/>
          </a:p>
        </p:txBody>
      </p:sp>
      <p:sp>
        <p:nvSpPr>
          <p:cNvPr id="22" name="Text 16"/>
          <p:cNvSpPr/>
          <p:nvPr/>
        </p:nvSpPr>
        <p:spPr>
          <a:xfrm>
            <a:off x="11631168" y="6702552"/>
            <a:ext cx="228600" cy="128016"/>
          </a:xfrm>
          <a:prstGeom prst="rect">
            <a:avLst/>
          </a:prstGeom>
          <a:noFill/>
          <a:ln/>
        </p:spPr>
        <p:txBody>
          <a:bodyPr wrap="square" lIns="0" tIns="0" rIns="0" bIns="0" rtlCol="0" anchor="ctr"/>
          <a:lstStyle/>
          <a:p>
            <a:pPr marL="0" indent="0" algn="r">
              <a:buNone/>
            </a:pPr>
            <a:r>
              <a:rPr lang="en-US" sz="680" dirty="0">
                <a:solidFill>
                  <a:srgbClr val="9CA3AF"/>
                </a:solidFill>
              </a:rPr>
              <a:t>7</a:t>
            </a:r>
            <a:endParaRPr lang="en-US" sz="68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02920" y="320040"/>
            <a:ext cx="8138160" cy="411480"/>
          </a:xfrm>
          <a:prstGeom prst="rect">
            <a:avLst/>
          </a:prstGeom>
          <a:noFill/>
          <a:ln/>
        </p:spPr>
        <p:txBody>
          <a:bodyPr wrap="square" lIns="0" tIns="0" rIns="0" bIns="0" rtlCol="0" anchor="ctr"/>
          <a:lstStyle/>
          <a:p>
            <a:pPr marL="0" indent="0">
              <a:buNone/>
            </a:pPr>
            <a:r>
              <a:rPr lang="en-US" sz="2400" b="1" dirty="0">
                <a:solidFill>
                  <a:srgbClr val="103047"/>
                </a:solidFill>
                <a:latin typeface="Aptos Display" pitchFamily="34" charset="0"/>
                <a:ea typeface="Aptos Display" pitchFamily="34" charset="-122"/>
                <a:cs typeface="Aptos Display" pitchFamily="34" charset="-120"/>
              </a:rPr>
              <a:t>Observed runoff paths across disturbed ground</a:t>
            </a:r>
            <a:endParaRPr lang="en-US" sz="2400" dirty="0"/>
          </a:p>
        </p:txBody>
      </p:sp>
      <p:sp>
        <p:nvSpPr>
          <p:cNvPr id="3" name="Text 1"/>
          <p:cNvSpPr/>
          <p:nvPr/>
        </p:nvSpPr>
        <p:spPr>
          <a:xfrm>
            <a:off x="530352" y="758952"/>
            <a:ext cx="8686800" cy="256032"/>
          </a:xfrm>
          <a:prstGeom prst="rect">
            <a:avLst/>
          </a:prstGeom>
          <a:noFill/>
          <a:ln/>
        </p:spPr>
        <p:txBody>
          <a:bodyPr wrap="square" lIns="0" tIns="0" rIns="0" bIns="0" rtlCol="0" anchor="ctr"/>
          <a:lstStyle/>
          <a:p>
            <a:pPr marL="0" indent="0">
              <a:buNone/>
            </a:pPr>
            <a:r>
              <a:rPr lang="en-US" sz="950" dirty="0">
                <a:solidFill>
                  <a:srgbClr val="545B62"/>
                </a:solidFill>
              </a:rPr>
              <a:t>Resident photographs taken after wet conditions show visible flow concentration and erosion pathways.</a:t>
            </a:r>
            <a:endParaRPr lang="en-US" sz="950" dirty="0"/>
          </a:p>
        </p:txBody>
      </p:sp>
      <p:sp>
        <p:nvSpPr>
          <p:cNvPr id="4" name="Shape 2"/>
          <p:cNvSpPr/>
          <p:nvPr/>
        </p:nvSpPr>
        <p:spPr>
          <a:xfrm>
            <a:off x="502920" y="1078992"/>
            <a:ext cx="11201400" cy="0"/>
          </a:xfrm>
          <a:prstGeom prst="line">
            <a:avLst/>
          </a:prstGeom>
          <a:noFill/>
          <a:ln w="15240">
            <a:solidFill>
              <a:srgbClr val="D9EBF7"/>
            </a:solidFill>
            <a:prstDash val="solid"/>
          </a:ln>
        </p:spPr>
        <p:txBody>
          <a:bodyPr/>
          <a:lstStyle/>
          <a:p>
            <a:endParaRPr lang="en-US"/>
          </a:p>
        </p:txBody>
      </p:sp>
      <p:sp>
        <p:nvSpPr>
          <p:cNvPr id="5" name="Shape 3"/>
          <p:cNvSpPr/>
          <p:nvPr/>
        </p:nvSpPr>
        <p:spPr>
          <a:xfrm>
            <a:off x="539496" y="1325880"/>
            <a:ext cx="3547872" cy="4078224"/>
          </a:xfrm>
          <a:prstGeom prst="rect">
            <a:avLst/>
          </a:prstGeom>
          <a:solidFill>
            <a:srgbClr val="FFFFFF"/>
          </a:solidFill>
          <a:ln w="10160">
            <a:solidFill>
              <a:srgbClr val="D1D5DB"/>
            </a:solidFill>
            <a:prstDash val="solid"/>
          </a:ln>
        </p:spPr>
        <p:txBody>
          <a:bodyPr/>
          <a:lstStyle/>
          <a:p>
            <a:endParaRPr lang="en-US"/>
          </a:p>
        </p:txBody>
      </p:sp>
      <p:pic>
        <p:nvPicPr>
          <p:cNvPr id="6" name="Image 0" descr="/mnt/data/runoff 1.jpg"/>
          <p:cNvPicPr>
            <a:picLocks noChangeAspect="1"/>
          </p:cNvPicPr>
          <p:nvPr/>
        </p:nvPicPr>
        <p:blipFill>
          <a:blip r:embed="rId3"/>
          <a:srcRect l="17443" r="17443"/>
          <a:stretch/>
        </p:blipFill>
        <p:spPr>
          <a:xfrm>
            <a:off x="566928" y="1353312"/>
            <a:ext cx="3493008" cy="4023360"/>
          </a:xfrm>
          <a:prstGeom prst="rect">
            <a:avLst/>
          </a:prstGeom>
        </p:spPr>
      </p:pic>
      <p:sp>
        <p:nvSpPr>
          <p:cNvPr id="7" name="Text 4"/>
          <p:cNvSpPr/>
          <p:nvPr/>
        </p:nvSpPr>
        <p:spPr>
          <a:xfrm>
            <a:off x="566928" y="5458968"/>
            <a:ext cx="3493008" cy="274320"/>
          </a:xfrm>
          <a:prstGeom prst="rect">
            <a:avLst/>
          </a:prstGeom>
          <a:noFill/>
          <a:ln/>
        </p:spPr>
        <p:txBody>
          <a:bodyPr wrap="square" lIns="0" tIns="0" rIns="0" bIns="0" rtlCol="0" anchor="ctr">
            <a:normAutofit/>
          </a:bodyPr>
          <a:lstStyle/>
          <a:p>
            <a:pPr marL="0" indent="0" algn="ctr">
              <a:buNone/>
            </a:pPr>
            <a:r>
              <a:rPr lang="en-US" sz="850" dirty="0">
                <a:solidFill>
                  <a:srgbClr val="545B62"/>
                </a:solidFill>
              </a:rPr>
              <a:t>Runoff 1 — broad disturbed surface and apparent channel through the yard.</a:t>
            </a:r>
            <a:endParaRPr lang="en-US" sz="850" dirty="0"/>
          </a:p>
        </p:txBody>
      </p:sp>
      <p:sp>
        <p:nvSpPr>
          <p:cNvPr id="8" name="Shape 5"/>
          <p:cNvSpPr/>
          <p:nvPr/>
        </p:nvSpPr>
        <p:spPr>
          <a:xfrm>
            <a:off x="4315968" y="1325880"/>
            <a:ext cx="3547872" cy="4078224"/>
          </a:xfrm>
          <a:prstGeom prst="rect">
            <a:avLst/>
          </a:prstGeom>
          <a:solidFill>
            <a:srgbClr val="FFFFFF"/>
          </a:solidFill>
          <a:ln w="10160">
            <a:solidFill>
              <a:srgbClr val="D1D5DB"/>
            </a:solidFill>
            <a:prstDash val="solid"/>
          </a:ln>
        </p:spPr>
        <p:txBody>
          <a:bodyPr/>
          <a:lstStyle/>
          <a:p>
            <a:endParaRPr lang="en-US"/>
          </a:p>
        </p:txBody>
      </p:sp>
      <p:pic>
        <p:nvPicPr>
          <p:cNvPr id="9" name="Image 1" descr="/mnt/data/runoff 2.JPG"/>
          <p:cNvPicPr>
            <a:picLocks noChangeAspect="1"/>
          </p:cNvPicPr>
          <p:nvPr/>
        </p:nvPicPr>
        <p:blipFill>
          <a:blip r:embed="rId4"/>
          <a:srcRect l="17443" r="17443"/>
          <a:stretch/>
        </p:blipFill>
        <p:spPr>
          <a:xfrm>
            <a:off x="4343400" y="1353312"/>
            <a:ext cx="3493008" cy="4023360"/>
          </a:xfrm>
          <a:prstGeom prst="rect">
            <a:avLst/>
          </a:prstGeom>
        </p:spPr>
      </p:pic>
      <p:sp>
        <p:nvSpPr>
          <p:cNvPr id="10" name="Text 6"/>
          <p:cNvSpPr/>
          <p:nvPr/>
        </p:nvSpPr>
        <p:spPr>
          <a:xfrm>
            <a:off x="4343400" y="5458968"/>
            <a:ext cx="3493008" cy="274320"/>
          </a:xfrm>
          <a:prstGeom prst="rect">
            <a:avLst/>
          </a:prstGeom>
          <a:noFill/>
          <a:ln/>
        </p:spPr>
        <p:txBody>
          <a:bodyPr wrap="square" lIns="0" tIns="0" rIns="0" bIns="0" rtlCol="0" anchor="ctr">
            <a:normAutofit/>
          </a:bodyPr>
          <a:lstStyle/>
          <a:p>
            <a:pPr marL="0" indent="0" algn="ctr">
              <a:buNone/>
            </a:pPr>
            <a:r>
              <a:rPr lang="en-US" sz="850" dirty="0">
                <a:solidFill>
                  <a:srgbClr val="545B62"/>
                </a:solidFill>
              </a:rPr>
              <a:t>Runoff 2 — wet flow path visible along compacted/exposed soil.</a:t>
            </a:r>
            <a:endParaRPr lang="en-US" sz="850" dirty="0"/>
          </a:p>
        </p:txBody>
      </p:sp>
      <p:sp>
        <p:nvSpPr>
          <p:cNvPr id="11" name="Shape 7"/>
          <p:cNvSpPr/>
          <p:nvPr/>
        </p:nvSpPr>
        <p:spPr>
          <a:xfrm>
            <a:off x="8092440" y="1325880"/>
            <a:ext cx="3547872" cy="4078224"/>
          </a:xfrm>
          <a:prstGeom prst="rect">
            <a:avLst/>
          </a:prstGeom>
          <a:solidFill>
            <a:srgbClr val="FFFFFF"/>
          </a:solidFill>
          <a:ln w="10160">
            <a:solidFill>
              <a:srgbClr val="D1D5DB"/>
            </a:solidFill>
            <a:prstDash val="solid"/>
          </a:ln>
        </p:spPr>
        <p:txBody>
          <a:bodyPr/>
          <a:lstStyle/>
          <a:p>
            <a:endParaRPr lang="en-US"/>
          </a:p>
        </p:txBody>
      </p:sp>
      <p:pic>
        <p:nvPicPr>
          <p:cNvPr id="12" name="Image 2" descr="/mnt/data/runoff 3.jpg"/>
          <p:cNvPicPr>
            <a:picLocks noChangeAspect="1"/>
          </p:cNvPicPr>
          <p:nvPr/>
        </p:nvPicPr>
        <p:blipFill>
          <a:blip r:embed="rId5"/>
          <a:srcRect t="6806" b="6806"/>
          <a:stretch/>
        </p:blipFill>
        <p:spPr>
          <a:xfrm>
            <a:off x="8119872" y="1353312"/>
            <a:ext cx="3493008" cy="4023360"/>
          </a:xfrm>
          <a:prstGeom prst="rect">
            <a:avLst/>
          </a:prstGeom>
        </p:spPr>
      </p:pic>
      <p:sp>
        <p:nvSpPr>
          <p:cNvPr id="13" name="Text 8"/>
          <p:cNvSpPr/>
          <p:nvPr/>
        </p:nvSpPr>
        <p:spPr>
          <a:xfrm>
            <a:off x="8119872" y="5458968"/>
            <a:ext cx="3493008" cy="274320"/>
          </a:xfrm>
          <a:prstGeom prst="rect">
            <a:avLst/>
          </a:prstGeom>
          <a:noFill/>
          <a:ln/>
        </p:spPr>
        <p:txBody>
          <a:bodyPr wrap="square" lIns="0" tIns="0" rIns="0" bIns="0" rtlCol="0" anchor="ctr">
            <a:normAutofit/>
          </a:bodyPr>
          <a:lstStyle/>
          <a:p>
            <a:pPr marL="0" indent="0" algn="ctr">
              <a:buNone/>
            </a:pPr>
            <a:r>
              <a:rPr lang="en-US" sz="850" dirty="0">
                <a:solidFill>
                  <a:srgbClr val="545B62"/>
                </a:solidFill>
              </a:rPr>
              <a:t>Runoff 3 — water appears to concentrate toward and beneath the fence line.</a:t>
            </a:r>
            <a:endParaRPr lang="en-US" sz="850" dirty="0"/>
          </a:p>
        </p:txBody>
      </p:sp>
      <p:sp>
        <p:nvSpPr>
          <p:cNvPr id="14" name="Shape 9"/>
          <p:cNvSpPr/>
          <p:nvPr/>
        </p:nvSpPr>
        <p:spPr>
          <a:xfrm>
            <a:off x="896112" y="5925312"/>
            <a:ext cx="10424160" cy="384048"/>
          </a:xfrm>
          <a:prstGeom prst="roundRect">
            <a:avLst>
              <a:gd name="adj" fmla="val 11905"/>
            </a:avLst>
          </a:prstGeom>
          <a:solidFill>
            <a:srgbClr val="F0F7FF">
              <a:alpha val="98000"/>
            </a:srgbClr>
          </a:solidFill>
          <a:ln w="15240">
            <a:solidFill>
              <a:srgbClr val="2A6FBB"/>
            </a:solidFill>
            <a:prstDash val="solid"/>
          </a:ln>
        </p:spPr>
        <p:txBody>
          <a:bodyPr/>
          <a:lstStyle/>
          <a:p>
            <a:endParaRPr lang="en-US"/>
          </a:p>
        </p:txBody>
      </p:sp>
      <p:sp>
        <p:nvSpPr>
          <p:cNvPr id="15" name="Text 10"/>
          <p:cNvSpPr/>
          <p:nvPr/>
        </p:nvSpPr>
        <p:spPr>
          <a:xfrm>
            <a:off x="1005840" y="6016752"/>
            <a:ext cx="10204704" cy="219456"/>
          </a:xfrm>
          <a:prstGeom prst="rect">
            <a:avLst/>
          </a:prstGeom>
          <a:noFill/>
          <a:ln/>
        </p:spPr>
        <p:txBody>
          <a:bodyPr wrap="square" lIns="0" tIns="0" rIns="0" bIns="0" rtlCol="0" anchor="ctr">
            <a:normAutofit fontScale="77500" lnSpcReduction="20000"/>
          </a:bodyPr>
          <a:lstStyle/>
          <a:p>
            <a:pPr marL="0" indent="0">
              <a:buNone/>
            </a:pPr>
            <a:r>
              <a:rPr lang="en-US" sz="1050" dirty="0">
                <a:solidFill>
                  <a:srgbClr val="111827"/>
                </a:solidFill>
              </a:rPr>
              <a:t>These images support a request to document pre- and post-construction flow direction, discharge locations, and erosion controls. The exact watershed and discharge route require professional survey/engineering confirmation.</a:t>
            </a:r>
            <a:endParaRPr lang="en-US" sz="1050" dirty="0"/>
          </a:p>
        </p:txBody>
      </p:sp>
      <p:sp>
        <p:nvSpPr>
          <p:cNvPr id="16" name="Text 11"/>
          <p:cNvSpPr/>
          <p:nvPr/>
        </p:nvSpPr>
        <p:spPr>
          <a:xfrm>
            <a:off x="502920" y="6473952"/>
            <a:ext cx="7863840" cy="164592"/>
          </a:xfrm>
          <a:prstGeom prst="rect">
            <a:avLst/>
          </a:prstGeom>
          <a:noFill/>
          <a:ln/>
        </p:spPr>
        <p:txBody>
          <a:bodyPr wrap="square" lIns="0" tIns="0" rIns="0" bIns="0" rtlCol="0" anchor="ctr">
            <a:normAutofit/>
          </a:bodyPr>
          <a:lstStyle/>
          <a:p>
            <a:pPr marL="0" indent="0">
              <a:buNone/>
            </a:pPr>
            <a:r>
              <a:rPr lang="en-US" sz="640" dirty="0">
                <a:solidFill>
                  <a:srgbClr val="6B7280"/>
                </a:solidFill>
              </a:rPr>
              <a:t>Resident photographs, July 2026: Reference [9].</a:t>
            </a:r>
            <a:endParaRPr lang="en-US" sz="640" dirty="0"/>
          </a:p>
        </p:txBody>
      </p:sp>
      <p:sp>
        <p:nvSpPr>
          <p:cNvPr id="19" name="Text 13"/>
          <p:cNvSpPr/>
          <p:nvPr/>
        </p:nvSpPr>
        <p:spPr>
          <a:xfrm>
            <a:off x="11631168" y="6702552"/>
            <a:ext cx="228600" cy="128016"/>
          </a:xfrm>
          <a:prstGeom prst="rect">
            <a:avLst/>
          </a:prstGeom>
          <a:noFill/>
          <a:ln/>
        </p:spPr>
        <p:txBody>
          <a:bodyPr wrap="square" lIns="0" tIns="0" rIns="0" bIns="0" rtlCol="0" anchor="ctr"/>
          <a:lstStyle/>
          <a:p>
            <a:pPr marL="0" indent="0" algn="r">
              <a:buNone/>
            </a:pPr>
            <a:r>
              <a:rPr lang="en-US" sz="680" dirty="0">
                <a:solidFill>
                  <a:srgbClr val="9CA3AF"/>
                </a:solidFill>
              </a:rPr>
              <a:t>8</a:t>
            </a:r>
            <a:endParaRPr lang="en-US" sz="68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502920" y="320040"/>
            <a:ext cx="8138160" cy="411480"/>
          </a:xfrm>
          <a:prstGeom prst="rect">
            <a:avLst/>
          </a:prstGeom>
          <a:noFill/>
          <a:ln/>
        </p:spPr>
        <p:txBody>
          <a:bodyPr wrap="square" lIns="0" tIns="0" rIns="0" bIns="0" rtlCol="0" anchor="ctr"/>
          <a:lstStyle/>
          <a:p>
            <a:pPr marL="0" indent="0">
              <a:buNone/>
            </a:pPr>
            <a:r>
              <a:rPr lang="en-US" sz="2400" b="1" dirty="0">
                <a:solidFill>
                  <a:srgbClr val="103047"/>
                </a:solidFill>
                <a:latin typeface="Aptos Display" pitchFamily="34" charset="0"/>
                <a:ea typeface="Aptos Display" pitchFamily="34" charset="-122"/>
                <a:cs typeface="Aptos Display" pitchFamily="34" charset="-120"/>
              </a:rPr>
              <a:t>Construction runoff and storm-drain inlet protection</a:t>
            </a:r>
            <a:endParaRPr lang="en-US" sz="2400" dirty="0"/>
          </a:p>
        </p:txBody>
      </p:sp>
      <p:sp>
        <p:nvSpPr>
          <p:cNvPr id="3" name="Text 1"/>
          <p:cNvSpPr/>
          <p:nvPr/>
        </p:nvSpPr>
        <p:spPr>
          <a:xfrm>
            <a:off x="530352" y="758952"/>
            <a:ext cx="8686800" cy="256032"/>
          </a:xfrm>
          <a:prstGeom prst="rect">
            <a:avLst/>
          </a:prstGeom>
          <a:noFill/>
          <a:ln/>
        </p:spPr>
        <p:txBody>
          <a:bodyPr wrap="square" lIns="0" tIns="0" rIns="0" bIns="0" rtlCol="0" anchor="ctr"/>
          <a:lstStyle/>
          <a:p>
            <a:pPr marL="0" indent="0">
              <a:buNone/>
            </a:pPr>
            <a:r>
              <a:rPr lang="en-US" sz="950" dirty="0">
                <a:solidFill>
                  <a:srgbClr val="545B62"/>
                </a:solidFill>
              </a:rPr>
              <a:t>The nearby curb inlet makes erosion and sediment controls a practical water-quality concern.</a:t>
            </a:r>
            <a:endParaRPr lang="en-US" sz="950" dirty="0"/>
          </a:p>
        </p:txBody>
      </p:sp>
      <p:sp>
        <p:nvSpPr>
          <p:cNvPr id="4" name="Shape 2"/>
          <p:cNvSpPr/>
          <p:nvPr/>
        </p:nvSpPr>
        <p:spPr>
          <a:xfrm>
            <a:off x="502920" y="1078992"/>
            <a:ext cx="11201400" cy="0"/>
          </a:xfrm>
          <a:prstGeom prst="line">
            <a:avLst/>
          </a:prstGeom>
          <a:noFill/>
          <a:ln w="15240">
            <a:solidFill>
              <a:srgbClr val="D9EBF7"/>
            </a:solidFill>
            <a:prstDash val="solid"/>
          </a:ln>
        </p:spPr>
        <p:txBody>
          <a:bodyPr/>
          <a:lstStyle/>
          <a:p>
            <a:endParaRPr lang="en-US"/>
          </a:p>
        </p:txBody>
      </p:sp>
      <p:sp>
        <p:nvSpPr>
          <p:cNvPr id="5" name="Shape 3"/>
          <p:cNvSpPr/>
          <p:nvPr/>
        </p:nvSpPr>
        <p:spPr>
          <a:xfrm>
            <a:off x="539496" y="1298448"/>
            <a:ext cx="5495544" cy="1929384"/>
          </a:xfrm>
          <a:prstGeom prst="rect">
            <a:avLst/>
          </a:prstGeom>
          <a:solidFill>
            <a:srgbClr val="FFFFFF"/>
          </a:solidFill>
          <a:ln w="10160">
            <a:solidFill>
              <a:srgbClr val="D1D5DB"/>
            </a:solidFill>
            <a:prstDash val="solid"/>
          </a:ln>
        </p:spPr>
        <p:txBody>
          <a:bodyPr/>
          <a:lstStyle/>
          <a:p>
            <a:endParaRPr lang="en-US"/>
          </a:p>
        </p:txBody>
      </p:sp>
      <p:pic>
        <p:nvPicPr>
          <p:cNvPr id="6" name="Image 0" descr="/mnt/data/runoff 4.jpg"/>
          <p:cNvPicPr>
            <a:picLocks noChangeAspect="1"/>
          </p:cNvPicPr>
          <p:nvPr/>
        </p:nvPicPr>
        <p:blipFill>
          <a:blip r:embed="rId3"/>
          <a:srcRect t="27031" b="27031"/>
          <a:stretch/>
        </p:blipFill>
        <p:spPr>
          <a:xfrm>
            <a:off x="566928" y="1325880"/>
            <a:ext cx="5440680" cy="1874520"/>
          </a:xfrm>
          <a:prstGeom prst="rect">
            <a:avLst/>
          </a:prstGeom>
        </p:spPr>
      </p:pic>
      <p:sp>
        <p:nvSpPr>
          <p:cNvPr id="7" name="Text 4"/>
          <p:cNvSpPr/>
          <p:nvPr/>
        </p:nvSpPr>
        <p:spPr>
          <a:xfrm>
            <a:off x="566928" y="3282696"/>
            <a:ext cx="5440680" cy="274320"/>
          </a:xfrm>
          <a:prstGeom prst="rect">
            <a:avLst/>
          </a:prstGeom>
          <a:noFill/>
          <a:ln/>
        </p:spPr>
        <p:txBody>
          <a:bodyPr wrap="square" lIns="0" tIns="0" rIns="0" bIns="0" rtlCol="0" anchor="ctr">
            <a:normAutofit/>
          </a:bodyPr>
          <a:lstStyle/>
          <a:p>
            <a:pPr marL="0" indent="0" algn="ctr">
              <a:buNone/>
            </a:pPr>
            <a:r>
              <a:rPr lang="en-US" sz="850" dirty="0">
                <a:solidFill>
                  <a:srgbClr val="545B62"/>
                </a:solidFill>
              </a:rPr>
              <a:t>Runoff 4 — street-side fence and disturbed soil behind it.</a:t>
            </a:r>
            <a:endParaRPr lang="en-US" sz="850" dirty="0"/>
          </a:p>
        </p:txBody>
      </p:sp>
      <p:sp>
        <p:nvSpPr>
          <p:cNvPr id="8" name="Shape 5"/>
          <p:cNvSpPr/>
          <p:nvPr/>
        </p:nvSpPr>
        <p:spPr>
          <a:xfrm>
            <a:off x="539496" y="3557016"/>
            <a:ext cx="5495544" cy="1929384"/>
          </a:xfrm>
          <a:prstGeom prst="rect">
            <a:avLst/>
          </a:prstGeom>
          <a:solidFill>
            <a:srgbClr val="FFFFFF"/>
          </a:solidFill>
          <a:ln w="10160">
            <a:solidFill>
              <a:srgbClr val="D1D5DB"/>
            </a:solidFill>
            <a:prstDash val="solid"/>
          </a:ln>
        </p:spPr>
        <p:txBody>
          <a:bodyPr/>
          <a:lstStyle/>
          <a:p>
            <a:endParaRPr lang="en-US"/>
          </a:p>
        </p:txBody>
      </p:sp>
      <p:pic>
        <p:nvPicPr>
          <p:cNvPr id="9" name="Image 1" descr="/mnt/data/runoff 5.jpg"/>
          <p:cNvPicPr>
            <a:picLocks noChangeAspect="1"/>
          </p:cNvPicPr>
          <p:nvPr/>
        </p:nvPicPr>
        <p:blipFill>
          <a:blip r:embed="rId4"/>
          <a:srcRect t="27031" b="27031"/>
          <a:stretch/>
        </p:blipFill>
        <p:spPr>
          <a:xfrm>
            <a:off x="566928" y="3584448"/>
            <a:ext cx="5440680" cy="1874520"/>
          </a:xfrm>
          <a:prstGeom prst="rect">
            <a:avLst/>
          </a:prstGeom>
        </p:spPr>
      </p:pic>
      <p:sp>
        <p:nvSpPr>
          <p:cNvPr id="10" name="Text 6"/>
          <p:cNvSpPr/>
          <p:nvPr/>
        </p:nvSpPr>
        <p:spPr>
          <a:xfrm>
            <a:off x="566928" y="5541264"/>
            <a:ext cx="5440680" cy="274320"/>
          </a:xfrm>
          <a:prstGeom prst="rect">
            <a:avLst/>
          </a:prstGeom>
          <a:noFill/>
          <a:ln/>
        </p:spPr>
        <p:txBody>
          <a:bodyPr wrap="square" lIns="0" tIns="0" rIns="0" bIns="0" rtlCol="0" anchor="ctr">
            <a:normAutofit/>
          </a:bodyPr>
          <a:lstStyle/>
          <a:p>
            <a:pPr marL="0" indent="0" algn="ctr">
              <a:buNone/>
            </a:pPr>
            <a:r>
              <a:rPr lang="en-US" sz="850" dirty="0">
                <a:solidFill>
                  <a:srgbClr val="545B62"/>
                </a:solidFill>
              </a:rPr>
              <a:t>Runoff 5 — low opening and wet/eroded path beneath the fence.</a:t>
            </a:r>
            <a:endParaRPr lang="en-US" sz="850" dirty="0"/>
          </a:p>
        </p:txBody>
      </p:sp>
      <p:sp>
        <p:nvSpPr>
          <p:cNvPr id="11" name="Shape 7"/>
          <p:cNvSpPr/>
          <p:nvPr/>
        </p:nvSpPr>
        <p:spPr>
          <a:xfrm>
            <a:off x="6373368" y="1298448"/>
            <a:ext cx="5266944" cy="4169664"/>
          </a:xfrm>
          <a:prstGeom prst="rect">
            <a:avLst/>
          </a:prstGeom>
          <a:solidFill>
            <a:srgbClr val="FFFFFF"/>
          </a:solidFill>
          <a:ln w="10160">
            <a:solidFill>
              <a:srgbClr val="D1D5DB"/>
            </a:solidFill>
            <a:prstDash val="solid"/>
          </a:ln>
        </p:spPr>
        <p:txBody>
          <a:bodyPr/>
          <a:lstStyle/>
          <a:p>
            <a:endParaRPr lang="en-US"/>
          </a:p>
        </p:txBody>
      </p:sp>
      <p:pic>
        <p:nvPicPr>
          <p:cNvPr id="12" name="Image 2" descr="/mnt/data/runoff 6.jpg"/>
          <p:cNvPicPr>
            <a:picLocks noChangeAspect="1"/>
          </p:cNvPicPr>
          <p:nvPr/>
        </p:nvPicPr>
        <p:blipFill>
          <a:blip r:embed="rId5"/>
          <a:srcRect l="2500" r="2500"/>
          <a:stretch/>
        </p:blipFill>
        <p:spPr>
          <a:xfrm>
            <a:off x="6400800" y="1325880"/>
            <a:ext cx="5212080" cy="4114800"/>
          </a:xfrm>
          <a:prstGeom prst="rect">
            <a:avLst/>
          </a:prstGeom>
        </p:spPr>
      </p:pic>
      <p:sp>
        <p:nvSpPr>
          <p:cNvPr id="13" name="Text 8"/>
          <p:cNvSpPr/>
          <p:nvPr/>
        </p:nvSpPr>
        <p:spPr>
          <a:xfrm>
            <a:off x="6400800" y="5522976"/>
            <a:ext cx="5212080" cy="274320"/>
          </a:xfrm>
          <a:prstGeom prst="rect">
            <a:avLst/>
          </a:prstGeom>
          <a:noFill/>
          <a:ln/>
        </p:spPr>
        <p:txBody>
          <a:bodyPr wrap="square" lIns="0" tIns="0" rIns="0" bIns="0" rtlCol="0" anchor="ctr">
            <a:normAutofit/>
          </a:bodyPr>
          <a:lstStyle/>
          <a:p>
            <a:pPr marL="0" indent="0" algn="ctr">
              <a:buNone/>
            </a:pPr>
            <a:r>
              <a:rPr lang="en-US" sz="850" dirty="0">
                <a:solidFill>
                  <a:srgbClr val="545B62"/>
                </a:solidFill>
              </a:rPr>
              <a:t>Runoff 6 — nearby curb inlet / municipal storm-drain entry.</a:t>
            </a:r>
            <a:endParaRPr lang="en-US" sz="850" dirty="0"/>
          </a:p>
        </p:txBody>
      </p:sp>
      <p:sp>
        <p:nvSpPr>
          <p:cNvPr id="14" name="Shape 9"/>
          <p:cNvSpPr/>
          <p:nvPr/>
        </p:nvSpPr>
        <p:spPr>
          <a:xfrm>
            <a:off x="8412480" y="3456432"/>
            <a:ext cx="1965960" cy="640080"/>
          </a:xfrm>
          <a:prstGeom prst="ellipse">
            <a:avLst/>
          </a:prstGeom>
          <a:solidFill>
            <a:srgbClr val="FFFFFF">
              <a:alpha val="0"/>
            </a:srgbClr>
          </a:solidFill>
          <a:ln w="38100">
            <a:solidFill>
              <a:srgbClr val="B42318"/>
            </a:solidFill>
            <a:prstDash val="solid"/>
          </a:ln>
        </p:spPr>
        <p:txBody>
          <a:bodyPr/>
          <a:lstStyle/>
          <a:p>
            <a:endParaRPr lang="en-US"/>
          </a:p>
        </p:txBody>
      </p:sp>
      <p:sp>
        <p:nvSpPr>
          <p:cNvPr id="16" name="Text 11"/>
          <p:cNvSpPr/>
          <p:nvPr/>
        </p:nvSpPr>
        <p:spPr>
          <a:xfrm>
            <a:off x="9217152" y="3657599"/>
            <a:ext cx="960120" cy="228600"/>
          </a:xfrm>
          <a:prstGeom prst="rect">
            <a:avLst/>
          </a:prstGeom>
          <a:noFill/>
          <a:ln/>
        </p:spPr>
        <p:txBody>
          <a:bodyPr wrap="square" lIns="0" tIns="0" rIns="0" bIns="0" rtlCol="0" anchor="ctr"/>
          <a:lstStyle/>
          <a:p>
            <a:pPr marL="0" indent="0">
              <a:buNone/>
            </a:pPr>
            <a:r>
              <a:rPr lang="en-US" sz="1000" b="1" dirty="0">
                <a:solidFill>
                  <a:srgbClr val="B42318"/>
                </a:solidFill>
              </a:rPr>
              <a:t>curb inlet</a:t>
            </a:r>
            <a:endParaRPr lang="en-US" sz="1000" dirty="0"/>
          </a:p>
        </p:txBody>
      </p:sp>
      <p:sp>
        <p:nvSpPr>
          <p:cNvPr id="17" name="Shape 12"/>
          <p:cNvSpPr/>
          <p:nvPr/>
        </p:nvSpPr>
        <p:spPr>
          <a:xfrm>
            <a:off x="749808" y="5870447"/>
            <a:ext cx="10700070" cy="539483"/>
          </a:xfrm>
          <a:prstGeom prst="roundRect">
            <a:avLst>
              <a:gd name="adj" fmla="val 10417"/>
            </a:avLst>
          </a:prstGeom>
          <a:solidFill>
            <a:srgbClr val="FFF7ED">
              <a:alpha val="98000"/>
            </a:srgbClr>
          </a:solidFill>
          <a:ln w="15240">
            <a:solidFill>
              <a:srgbClr val="D96C2C"/>
            </a:solidFill>
            <a:prstDash val="solid"/>
          </a:ln>
        </p:spPr>
        <p:txBody>
          <a:bodyPr/>
          <a:lstStyle/>
          <a:p>
            <a:endParaRPr lang="en-US"/>
          </a:p>
        </p:txBody>
      </p:sp>
      <p:sp>
        <p:nvSpPr>
          <p:cNvPr id="18" name="Text 13"/>
          <p:cNvSpPr/>
          <p:nvPr/>
        </p:nvSpPr>
        <p:spPr>
          <a:xfrm>
            <a:off x="859536" y="5961888"/>
            <a:ext cx="10502878" cy="347472"/>
          </a:xfrm>
          <a:prstGeom prst="rect">
            <a:avLst/>
          </a:prstGeom>
          <a:noFill/>
          <a:ln/>
        </p:spPr>
        <p:txBody>
          <a:bodyPr wrap="square" lIns="0" tIns="0" rIns="0" bIns="0" rtlCol="0" anchor="ctr">
            <a:normAutofit/>
          </a:bodyPr>
          <a:lstStyle/>
          <a:p>
            <a:pPr marL="0" indent="0">
              <a:buNone/>
            </a:pPr>
            <a:r>
              <a:rPr lang="en-US" sz="1050" dirty="0">
                <a:solidFill>
                  <a:srgbClr val="111827"/>
                </a:solidFill>
              </a:rPr>
              <a:t>Finding: If disturbance is at least 1 acre (or part of a larger common plan), NRH requires an approved stormwater plan and BMPs.[1] At applicable sites, the Code requires inlet/outfall protection and non-erosive conveyance.[6] The PWDM lists inlet protection, silt fence, construction entrances, and BMP maintenance.[3] TCEQ uses the same acreage threshold.[7]</a:t>
            </a:r>
            <a:endParaRPr lang="en-US" sz="1050" dirty="0"/>
          </a:p>
        </p:txBody>
      </p:sp>
      <p:sp>
        <p:nvSpPr>
          <p:cNvPr id="19" name="Text 14"/>
          <p:cNvSpPr/>
          <p:nvPr/>
        </p:nvSpPr>
        <p:spPr>
          <a:xfrm>
            <a:off x="502920" y="6473952"/>
            <a:ext cx="7863840" cy="164592"/>
          </a:xfrm>
          <a:prstGeom prst="rect">
            <a:avLst/>
          </a:prstGeom>
          <a:noFill/>
          <a:ln/>
        </p:spPr>
        <p:txBody>
          <a:bodyPr wrap="square" lIns="0" tIns="0" rIns="0" bIns="0" rtlCol="0" anchor="ctr">
            <a:normAutofit/>
          </a:bodyPr>
          <a:lstStyle/>
          <a:p>
            <a:pPr marL="0" indent="0">
              <a:buNone/>
            </a:pPr>
            <a:r>
              <a:rPr lang="en-US" sz="640" dirty="0">
                <a:solidFill>
                  <a:srgbClr val="6B7280"/>
                </a:solidFill>
              </a:rPr>
              <a:t>Legal applicability depends on verified disturbed acreage and project status. Refs: [1], [3], [6], [7], [9].</a:t>
            </a:r>
            <a:endParaRPr lang="en-US" sz="640" dirty="0"/>
          </a:p>
        </p:txBody>
      </p:sp>
      <p:sp>
        <p:nvSpPr>
          <p:cNvPr id="22" name="Text 16"/>
          <p:cNvSpPr/>
          <p:nvPr/>
        </p:nvSpPr>
        <p:spPr>
          <a:xfrm>
            <a:off x="11631168" y="6702552"/>
            <a:ext cx="228600" cy="128016"/>
          </a:xfrm>
          <a:prstGeom prst="rect">
            <a:avLst/>
          </a:prstGeom>
          <a:noFill/>
          <a:ln/>
        </p:spPr>
        <p:txBody>
          <a:bodyPr wrap="square" lIns="0" tIns="0" rIns="0" bIns="0" rtlCol="0" anchor="ctr"/>
          <a:lstStyle/>
          <a:p>
            <a:pPr marL="0" indent="0" algn="r">
              <a:buNone/>
            </a:pPr>
            <a:r>
              <a:rPr lang="en-US" sz="680" dirty="0">
                <a:solidFill>
                  <a:srgbClr val="9CA3AF"/>
                </a:solidFill>
              </a:rPr>
              <a:t>9</a:t>
            </a:r>
            <a:endParaRPr lang="en-US" sz="68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TotalTime>
  <Words>2815</Words>
  <Application>Microsoft Macintosh PowerPoint</Application>
  <PresentationFormat>Widescreen</PresentationFormat>
  <Paragraphs>229</Paragraphs>
  <Slides>16</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Prepared for residents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Drainage and Construction Runoff Concerns — 8459 Shady Grove Rd</dc:title>
  <dc:subject>Drainage review presentation for 8459 Shady Grove Rd, NRH</dc:subject>
  <dc:creator>OpenAI</dc:creator>
  <cp:lastModifiedBy>Fabio Videira</cp:lastModifiedBy>
  <cp:revision>3</cp:revision>
  <dcterms:created xsi:type="dcterms:W3CDTF">2026-07-14T15:43:57Z</dcterms:created>
  <dcterms:modified xsi:type="dcterms:W3CDTF">2026-07-14T16:21:11Z</dcterms:modified>
</cp:coreProperties>
</file>